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7" r:id="rId3"/>
    <p:sldId id="308" r:id="rId4"/>
    <p:sldId id="297" r:id="rId5"/>
    <p:sldId id="298" r:id="rId6"/>
    <p:sldId id="306" r:id="rId7"/>
    <p:sldId id="300" r:id="rId8"/>
    <p:sldId id="301" r:id="rId9"/>
    <p:sldId id="302" r:id="rId10"/>
    <p:sldId id="303" r:id="rId11"/>
    <p:sldId id="304" r:id="rId12"/>
    <p:sldId id="299" r:id="rId13"/>
    <p:sldId id="264" r:id="rId14"/>
    <p:sldId id="288" r:id="rId15"/>
    <p:sldId id="289" r:id="rId16"/>
    <p:sldId id="291" r:id="rId17"/>
    <p:sldId id="309" r:id="rId18"/>
    <p:sldId id="290" r:id="rId19"/>
    <p:sldId id="310" r:id="rId20"/>
    <p:sldId id="292" r:id="rId21"/>
    <p:sldId id="281" r:id="rId22"/>
    <p:sldId id="263" r:id="rId23"/>
    <p:sldId id="279" r:id="rId24"/>
    <p:sldId id="280" r:id="rId25"/>
    <p:sldId id="262" r:id="rId2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6900B65-9A2C-48A5-9D51-C94ABA3EFA0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2F805EB-6C74-41BF-ABDF-D5251F2CBF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2F6D8C1-21D6-4D70-8896-FE16F9EE5E7E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643842B-99C4-46F9-8F9A-B7BA1898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842B-99C4-46F9-8F9A-B7BA18983E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정답</a:t>
            </a:r>
            <a:endParaRPr lang="en-US" altLang="ko-KR" dirty="0" smtClean="0"/>
          </a:p>
          <a:p>
            <a:r>
              <a:rPr lang="ko-KR" altLang="en-US" dirty="0" smtClean="0"/>
              <a:t>칠레</a:t>
            </a:r>
            <a:r>
              <a:rPr lang="en-US" altLang="ko-KR" dirty="0" smtClean="0"/>
              <a:t>,</a:t>
            </a:r>
            <a:r>
              <a:rPr lang="ko-KR" altLang="en-US" dirty="0" smtClean="0"/>
              <a:t>인도네시아</a:t>
            </a:r>
            <a:r>
              <a:rPr lang="en-US" altLang="ko-KR" dirty="0" smtClean="0"/>
              <a:t>,</a:t>
            </a:r>
            <a:r>
              <a:rPr lang="ko-KR" altLang="en-US" dirty="0" smtClean="0"/>
              <a:t>이번주 비빔밥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아야어여오요우유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842B-99C4-46F9-8F9A-B7BA18983E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나레이터</a:t>
            </a:r>
            <a:endParaRPr lang="en-US" altLang="ko-KR" dirty="0" smtClean="0"/>
          </a:p>
          <a:p>
            <a:r>
              <a:rPr lang="ko-KR" altLang="en-US" dirty="0" smtClean="0"/>
              <a:t>여자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한수야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어제 전화했는데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너 어디 갔었니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남자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어제 우리형이 동부에서 와서 공항에</a:t>
            </a:r>
            <a:r>
              <a:rPr lang="ko-KR" altLang="en-US" baseline="0" dirty="0" smtClean="0"/>
              <a:t> 마중 나갔었어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여자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너 형이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842B-99C4-46F9-8F9A-B7BA18983E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교사</a:t>
            </a:r>
            <a:endParaRPr lang="en-US" altLang="ko-KR" dirty="0" smtClean="0"/>
          </a:p>
          <a:p>
            <a:r>
              <a:rPr lang="en-US" dirty="0" smtClean="0"/>
              <a:t>1. </a:t>
            </a:r>
            <a:r>
              <a:rPr lang="ko-KR" altLang="en-US" dirty="0" smtClean="0"/>
              <a:t>제목을 같이 읽고 내용을 예측하게 한다</a:t>
            </a:r>
            <a:endParaRPr lang="en-US" altLang="ko-KR" dirty="0" smtClean="0"/>
          </a:p>
          <a:p>
            <a:r>
              <a:rPr lang="en-US" dirty="0" smtClean="0"/>
              <a:t>2. </a:t>
            </a:r>
            <a:r>
              <a:rPr lang="ko-KR" altLang="en-US" dirty="0" smtClean="0"/>
              <a:t>인원수에 따라 </a:t>
            </a:r>
            <a:r>
              <a:rPr lang="en-US" altLang="ko-KR" dirty="0" smtClean="0"/>
              <a:t>1-2</a:t>
            </a:r>
            <a:r>
              <a:rPr lang="ko-KR" altLang="en-US" dirty="0" smtClean="0"/>
              <a:t>문장씩 돌아가면서 읽고 모르는 표현을 표시하게 한다</a:t>
            </a:r>
            <a:r>
              <a:rPr lang="en-US" altLang="ko-KR" dirty="0" smtClean="0"/>
              <a:t>.</a:t>
            </a:r>
          </a:p>
          <a:p>
            <a:r>
              <a:rPr lang="en-US" dirty="0" smtClean="0"/>
              <a:t>3. </a:t>
            </a:r>
            <a:r>
              <a:rPr lang="ko-KR" altLang="en-US" dirty="0" smtClean="0"/>
              <a:t>교사는 전체내용을 파악할 수 있는 질문을 던진다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어디에 갑니까</a:t>
            </a:r>
            <a:r>
              <a:rPr lang="en-US" altLang="ko-KR" dirty="0" smtClean="0"/>
              <a:t>?/ </a:t>
            </a:r>
            <a:r>
              <a:rPr lang="ko-KR" altLang="en-US" dirty="0" smtClean="0"/>
              <a:t>무엇을 합니까</a:t>
            </a:r>
            <a:r>
              <a:rPr lang="en-US" altLang="ko-KR" dirty="0" smtClean="0"/>
              <a:t>?/</a:t>
            </a:r>
            <a:r>
              <a:rPr lang="ko-KR" altLang="en-US" dirty="0" smtClean="0"/>
              <a:t>준비물은 무엇입니까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언제 출발 합니까</a:t>
            </a:r>
            <a:r>
              <a:rPr lang="en-US" altLang="ko-KR" dirty="0" smtClean="0"/>
              <a:t>?/</a:t>
            </a:r>
            <a:r>
              <a:rPr lang="ko-KR" altLang="en-US" dirty="0" smtClean="0"/>
              <a:t>학교에 몇시까지 와야 합니까</a:t>
            </a:r>
            <a:r>
              <a:rPr lang="en-US" altLang="ko-KR" dirty="0" smtClean="0"/>
              <a:t>?/</a:t>
            </a:r>
            <a:r>
              <a:rPr lang="ko-KR" altLang="en-US" dirty="0" smtClean="0"/>
              <a:t>박물관 견학 순서를 정리해 보세요</a:t>
            </a:r>
            <a:r>
              <a:rPr lang="en-US" altLang="ko-KR" dirty="0" smtClean="0"/>
              <a:t>/</a:t>
            </a:r>
          </a:p>
          <a:p>
            <a:r>
              <a:rPr lang="ko-KR" altLang="en-US" dirty="0" smtClean="0"/>
              <a:t>퀴즈대회에서는 무엇에 대한 퀴즈 문제가 나옵니까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도착시간은 언제 입니까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842B-99C4-46F9-8F9A-B7BA18983E7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정답</a:t>
            </a:r>
            <a:endParaRPr lang="en-US" altLang="ko-KR" dirty="0" smtClean="0"/>
          </a:p>
          <a:p>
            <a:pPr marL="233218" indent="-233218">
              <a:buAutoNum type="arabicPeriod"/>
            </a:pPr>
            <a:r>
              <a:rPr lang="ko-KR" altLang="en-US" dirty="0" smtClean="0"/>
              <a:t>학부모에게</a:t>
            </a:r>
            <a:endParaRPr lang="en-US" altLang="ko-KR" dirty="0" smtClean="0"/>
          </a:p>
          <a:p>
            <a:pPr marL="233218" indent="-233218">
              <a:buAutoNum type="arabicPeriod"/>
            </a:pPr>
            <a:r>
              <a:rPr lang="en-US" dirty="0" smtClean="0"/>
              <a:t>1-5-3-4-2</a:t>
            </a:r>
          </a:p>
          <a:p>
            <a:pPr marL="233218" indent="-233218">
              <a:buAutoNum type="arabicPeriod"/>
            </a:pPr>
            <a:r>
              <a:rPr lang="en-US" dirty="0" smtClean="0"/>
              <a:t>1</a:t>
            </a:r>
            <a:r>
              <a:rPr lang="en-US" baseline="0" dirty="0" smtClean="0"/>
              <a:t> O 2X 3O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842B-99C4-46F9-8F9A-B7BA18983E7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766-92B0-48AC-87D4-2C6368279B57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21%EC%84%B8%EA%B8%B0" TargetMode="External"/><Relationship Id="rId3" Type="http://schemas.openxmlformats.org/officeDocument/2006/relationships/hyperlink" Target="https://ko.wikipedia.org/wiki/11%EC%9B%94_25%EC%9D%BC" TargetMode="External"/><Relationship Id="rId7" Type="http://schemas.openxmlformats.org/officeDocument/2006/relationships/hyperlink" Target="https://ko.wikipedia.org/wiki/%ED%86%B5%EC%98%81" TargetMode="External"/><Relationship Id="rId12" Type="http://schemas.openxmlformats.org/officeDocument/2006/relationships/hyperlink" Target="https://ko.wikipedia.org/w/index.php?title=%EC%95%84%EC%8B%9C%EC%95%84%EC%9E%90%EC%9C%A0%EB%AC%B8%ED%95%99%EC%83%81&amp;action=edit&amp;redlink=1" TargetMode="External"/><Relationship Id="rId2" Type="http://schemas.openxmlformats.org/officeDocument/2006/relationships/hyperlink" Target="https://ko.wikipedia.org/wiki/1922%EB%85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A%B2%BD%EC%83%81%EB%82%A8%EB%8F%84" TargetMode="External"/><Relationship Id="rId11" Type="http://schemas.openxmlformats.org/officeDocument/2006/relationships/hyperlink" Target="https://ko.wikipedia.org/wiki/1959%EB%85%84" TargetMode="External"/><Relationship Id="rId5" Type="http://schemas.openxmlformats.org/officeDocument/2006/relationships/hyperlink" Target="https://ko.wikipedia.org/wiki/11%EC%9B%94_29%EC%9D%BC" TargetMode="External"/><Relationship Id="rId10" Type="http://schemas.openxmlformats.org/officeDocument/2006/relationships/hyperlink" Target="https://ko.wikipedia.org/wiki/%ED%95%9C%EA%B5%AD%EC%8B%9C%EC%9D%B8%ED%98%91%ED%9A%8C%EC%83%81" TargetMode="External"/><Relationship Id="rId4" Type="http://schemas.openxmlformats.org/officeDocument/2006/relationships/hyperlink" Target="https://ko.wikipedia.org/wiki/2004%EB%85%84" TargetMode="External"/><Relationship Id="rId9" Type="http://schemas.openxmlformats.org/officeDocument/2006/relationships/hyperlink" Target="https://ko.wikipedia.org/wiki/1958%EB%85%8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975104"/>
          </a:xfrm>
        </p:spPr>
        <p:txBody>
          <a:bodyPr/>
          <a:lstStyle/>
          <a:p>
            <a:r>
              <a:rPr lang="ko-KR" altLang="en-US" dirty="0" smtClean="0"/>
              <a:t>로드아일랜드 한글학교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고등부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7772400" cy="685800"/>
          </a:xfrm>
        </p:spPr>
        <p:txBody>
          <a:bodyPr/>
          <a:lstStyle/>
          <a:p>
            <a:r>
              <a:rPr lang="en-US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24600" y="6019800"/>
            <a:ext cx="2819400" cy="685800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교사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정의명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32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CAN/CAN’T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50" y="990599"/>
            <a:ext cx="8656850" cy="575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84031"/>
            <a:ext cx="8848725" cy="54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수수께</a:t>
            </a:r>
            <a:r>
              <a:rPr lang="ko-KR" altLang="en-US" dirty="0" smtClean="0"/>
              <a:t>끼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990600"/>
            <a:ext cx="907228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43400" y="4648200"/>
            <a:ext cx="4419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886200"/>
            <a:ext cx="918107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0489" t="38084" b="2549"/>
          <a:stretch>
            <a:fillRect/>
          </a:stretch>
        </p:blipFill>
        <p:spPr bwMode="auto">
          <a:xfrm>
            <a:off x="187209" y="762000"/>
            <a:ext cx="895679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51772" t="63040"/>
          <a:stretch>
            <a:fillRect/>
          </a:stretch>
        </p:blipFill>
        <p:spPr bwMode="auto">
          <a:xfrm>
            <a:off x="4648200" y="533400"/>
            <a:ext cx="449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51772" t="28365" b="36478"/>
          <a:stretch>
            <a:fillRect/>
          </a:stretch>
        </p:blipFill>
        <p:spPr bwMode="auto">
          <a:xfrm>
            <a:off x="0" y="228600"/>
            <a:ext cx="5105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3777" r="49826" b="46179"/>
          <a:stretch>
            <a:fillRect/>
          </a:stretch>
        </p:blipFill>
        <p:spPr bwMode="auto">
          <a:xfrm>
            <a:off x="685800" y="381000"/>
            <a:ext cx="769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584440" cy="541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4038600"/>
            <a:ext cx="35052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52877" r="49826" b="4633"/>
          <a:stretch>
            <a:fillRect/>
          </a:stretch>
        </p:blipFill>
        <p:spPr bwMode="auto">
          <a:xfrm>
            <a:off x="0" y="2286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 l="50174" t="3777" r="10105" b="26350"/>
          <a:stretch>
            <a:fillRect/>
          </a:stretch>
        </p:blipFill>
        <p:spPr bwMode="auto">
          <a:xfrm>
            <a:off x="4724400" y="228600"/>
            <a:ext cx="441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504" r="48966" b="36594"/>
          <a:stretch>
            <a:fillRect/>
          </a:stretch>
        </p:blipFill>
        <p:spPr bwMode="auto">
          <a:xfrm>
            <a:off x="0" y="0"/>
            <a:ext cx="495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 t="63405" r="52757" b="6347"/>
          <a:stretch>
            <a:fillRect/>
          </a:stretch>
        </p:blipFill>
        <p:spPr bwMode="auto">
          <a:xfrm>
            <a:off x="4648200" y="24384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51034" t="2062" b="37098"/>
          <a:stretch>
            <a:fillRect/>
          </a:stretch>
        </p:blipFill>
        <p:spPr bwMode="auto">
          <a:xfrm>
            <a:off x="0" y="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 l="51034" t="61870" r="13990" b="11319"/>
          <a:stretch>
            <a:fillRect/>
          </a:stretch>
        </p:blipFill>
        <p:spPr bwMode="auto">
          <a:xfrm>
            <a:off x="4648200" y="15240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39047"/>
            <a:ext cx="7924800" cy="621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</a:t>
            </a:r>
            <a:r>
              <a:rPr lang="ko-KR" altLang="en-US" sz="2400" b="1" dirty="0" smtClean="0"/>
              <a:t>교시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문학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속담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고사성어</a:t>
            </a:r>
            <a:endParaRPr 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정답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02968"/>
            <a:ext cx="8611325" cy="53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014839"/>
            <a:ext cx="8610599" cy="56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algn="l"/>
            <a:r>
              <a:rPr lang="en-US" dirty="0" smtClean="0"/>
              <a:t>4</a:t>
            </a:r>
            <a:r>
              <a:rPr lang="ko-KR" altLang="en-US" dirty="0" smtClean="0"/>
              <a:t>교시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문제풀이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419" y="1371600"/>
            <a:ext cx="9006715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교시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문제풀이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152219"/>
            <a:ext cx="9144000" cy="542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교시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문제풀이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334" y="1219200"/>
            <a:ext cx="8922326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교시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문제풀이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ko-KR" altLang="en-US" dirty="0" smtClean="0"/>
              <a:t>교시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작문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인상 깊었던 나의 여행의 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경험에 대해 쓰시오</a:t>
            </a:r>
            <a:r>
              <a:rPr lang="en-US" altLang="ko-KR" sz="5400" b="1" dirty="0" smtClean="0"/>
              <a:t>.</a:t>
            </a:r>
          </a:p>
          <a:p>
            <a:endParaRPr lang="en-US" altLang="ko-KR" sz="3600" b="1" dirty="0" smtClean="0"/>
          </a:p>
          <a:p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쓰는 요령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여행지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여행한 날짜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같이 간 사람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여행 일정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여행에서 본것들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여행하며 느낀점들을 시간순으로 나열하거나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포인트가 되는 주제 순서로 서술형으로 </a:t>
            </a:r>
            <a:r>
              <a:rPr lang="en-US" altLang="ko-KR" sz="2400" b="1" dirty="0" smtClean="0"/>
              <a:t>10</a:t>
            </a:r>
            <a:r>
              <a:rPr lang="ko-KR" altLang="en-US" sz="2400" b="1" dirty="0" smtClean="0"/>
              <a:t>문장 이상 쓴다</a:t>
            </a:r>
            <a:r>
              <a:rPr lang="en-US" altLang="ko-KR" sz="2400" b="1" dirty="0" smtClean="0"/>
              <a:t>.)</a:t>
            </a:r>
          </a:p>
          <a:p>
            <a:endParaRPr lang="en-US" altLang="ko-KR" sz="3600" b="1" dirty="0" smtClean="0"/>
          </a:p>
          <a:p>
            <a:endParaRPr lang="en-US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시인 김춘수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dirty="0" smtClean="0">
                <a:hlinkClick r:id="rId2" tooltip="1922년"/>
              </a:rPr>
              <a:t>1922</a:t>
            </a:r>
            <a:r>
              <a:rPr lang="ko-KR" altLang="en-US" dirty="0" smtClean="0">
                <a:hlinkClick r:id="rId2" tooltip="1922년"/>
              </a:rPr>
              <a:t>년</a:t>
            </a:r>
            <a:r>
              <a:rPr lang="ko-KR" altLang="en-US" dirty="0" smtClean="0"/>
              <a:t> </a:t>
            </a:r>
            <a:r>
              <a:rPr lang="en-US" altLang="ko-KR" dirty="0" smtClean="0">
                <a:hlinkClick r:id="rId3" tooltip="11월 25일"/>
              </a:rPr>
              <a:t>11</a:t>
            </a:r>
            <a:r>
              <a:rPr lang="ko-KR" altLang="en-US" dirty="0" smtClean="0">
                <a:hlinkClick r:id="rId3" tooltip="11월 25일"/>
              </a:rPr>
              <a:t>월 </a:t>
            </a:r>
            <a:r>
              <a:rPr lang="en-US" altLang="ko-KR" dirty="0" smtClean="0">
                <a:hlinkClick r:id="rId3" tooltip="11월 25일"/>
              </a:rPr>
              <a:t>25</a:t>
            </a:r>
            <a:r>
              <a:rPr lang="ko-KR" altLang="en-US" dirty="0" smtClean="0">
                <a:hlinkClick r:id="rId3" tooltip="11월 25일"/>
              </a:rPr>
              <a:t>일</a:t>
            </a:r>
            <a:r>
              <a:rPr lang="ko-KR" altLang="en-US" dirty="0" smtClean="0"/>
              <a:t> </a:t>
            </a:r>
            <a:r>
              <a:rPr lang="en-US" altLang="ko-KR" dirty="0" smtClean="0"/>
              <a:t>~ </a:t>
            </a:r>
            <a:r>
              <a:rPr lang="en-US" altLang="ko-KR" dirty="0" smtClean="0">
                <a:hlinkClick r:id="rId4" tooltip="2004년"/>
              </a:rPr>
              <a:t>2004</a:t>
            </a:r>
            <a:r>
              <a:rPr lang="ko-KR" altLang="en-US" dirty="0" smtClean="0">
                <a:hlinkClick r:id="rId4" tooltip="2004년"/>
              </a:rPr>
              <a:t>년</a:t>
            </a:r>
            <a:r>
              <a:rPr lang="ko-KR" altLang="en-US" dirty="0" smtClean="0"/>
              <a:t> </a:t>
            </a:r>
            <a:r>
              <a:rPr lang="en-US" altLang="ko-KR" dirty="0" smtClean="0">
                <a:hlinkClick r:id="rId5" tooltip="11월 29일"/>
              </a:rPr>
              <a:t>11</a:t>
            </a:r>
            <a:r>
              <a:rPr lang="ko-KR" altLang="en-US" dirty="0" smtClean="0">
                <a:hlinkClick r:id="rId5" tooltip="11월 29일"/>
              </a:rPr>
              <a:t>월 </a:t>
            </a:r>
            <a:r>
              <a:rPr lang="en-US" altLang="ko-KR" dirty="0" smtClean="0">
                <a:hlinkClick r:id="rId5" tooltip="11월 29일"/>
              </a:rPr>
              <a:t>29</a:t>
            </a:r>
            <a:r>
              <a:rPr lang="ko-KR" altLang="en-US" dirty="0" smtClean="0">
                <a:hlinkClick r:id="rId5" tooltip="11월 29일"/>
              </a:rPr>
              <a:t>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>
                <a:hlinkClick r:id="rId2" tooltip="1922년"/>
              </a:rPr>
              <a:t>1922</a:t>
            </a:r>
            <a:r>
              <a:rPr lang="ko-KR" altLang="en-US" dirty="0" smtClean="0">
                <a:hlinkClick r:id="rId2" tooltip="1922년"/>
              </a:rPr>
              <a:t>년</a:t>
            </a:r>
            <a:r>
              <a:rPr lang="ko-KR" altLang="en-US" dirty="0" smtClean="0"/>
              <a:t> </a:t>
            </a:r>
            <a:r>
              <a:rPr lang="ko-KR" altLang="en-US" dirty="0" smtClean="0">
                <a:hlinkClick r:id="rId6" tooltip="경상남도"/>
              </a:rPr>
              <a:t>경상남도</a:t>
            </a:r>
            <a:r>
              <a:rPr lang="ko-KR" altLang="en-US" dirty="0" smtClean="0"/>
              <a:t> </a:t>
            </a:r>
            <a:r>
              <a:rPr lang="ko-KR" altLang="en-US" dirty="0" smtClean="0">
                <a:hlinkClick r:id="rId7" tooltip="통영"/>
              </a:rPr>
              <a:t>통영</a:t>
            </a:r>
            <a:r>
              <a:rPr lang="ko-KR" altLang="en-US" dirty="0" smtClean="0"/>
              <a:t>에서 태어났다</a:t>
            </a:r>
            <a:r>
              <a:rPr lang="en-US" altLang="ko-KR" dirty="0" smtClean="0"/>
              <a:t>. </a:t>
            </a:r>
            <a:r>
              <a:rPr lang="en-US" altLang="ko-KR" dirty="0" smtClean="0">
                <a:hlinkClick r:id="rId8" tooltip="21세기"/>
              </a:rPr>
              <a:t>21</a:t>
            </a:r>
            <a:r>
              <a:rPr lang="ko-KR" altLang="en-US" dirty="0" smtClean="0">
                <a:hlinkClick r:id="rId8" tooltip="21세기"/>
              </a:rPr>
              <a:t>세기</a:t>
            </a:r>
            <a:r>
              <a:rPr lang="ko-KR" altLang="en-US" dirty="0" smtClean="0"/>
              <a:t>의 한국 시단을 이끈 시인 중 하나이다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광복 후 종래의 서정적인 바탕 위에 주지적인 시풍을 이루는 데 힘썼다</a:t>
            </a:r>
            <a:r>
              <a:rPr lang="en-US" altLang="ko-KR" dirty="0" smtClean="0"/>
              <a:t>. 1948</a:t>
            </a:r>
            <a:r>
              <a:rPr lang="ko-KR" altLang="en-US" dirty="0" smtClean="0"/>
              <a:t>년 대구에서 발행되던 동인지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죽순</a:t>
            </a:r>
            <a:r>
              <a:rPr lang="en-US" altLang="ko-KR" dirty="0" smtClean="0"/>
              <a:t>(</a:t>
            </a:r>
            <a:r>
              <a:rPr lang="ko-KR" altLang="en-US" dirty="0" smtClean="0"/>
              <a:t>竹筍</a:t>
            </a:r>
            <a:r>
              <a:rPr lang="en-US" altLang="ko-KR" dirty="0" smtClean="0"/>
              <a:t>)&gt;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온실</a:t>
            </a:r>
            <a:r>
              <a:rPr lang="en-US" altLang="ko-KR" dirty="0" smtClean="0"/>
              <a:t>(</a:t>
            </a:r>
            <a:r>
              <a:rPr lang="ko-KR" altLang="en-US" dirty="0" smtClean="0"/>
              <a:t>溫室</a:t>
            </a:r>
            <a:r>
              <a:rPr lang="en-US" altLang="ko-KR" dirty="0" smtClean="0"/>
              <a:t>)&gt; </a:t>
            </a:r>
            <a:r>
              <a:rPr lang="ko-KR" altLang="en-US" dirty="0" smtClean="0"/>
              <a:t>외 </a:t>
            </a:r>
            <a:r>
              <a:rPr lang="en-US" altLang="ko-KR" dirty="0" smtClean="0"/>
              <a:t>1</a:t>
            </a:r>
            <a:r>
              <a:rPr lang="ko-KR" altLang="en-US" dirty="0" smtClean="0"/>
              <a:t>편을 발표하여 문단에 데뷔했다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이어 첫 번째 시집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구름과 장미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를 발간하고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산악</a:t>
            </a:r>
            <a:r>
              <a:rPr lang="en-US" altLang="ko-KR" dirty="0" smtClean="0"/>
              <a:t>(</a:t>
            </a:r>
            <a:r>
              <a:rPr lang="ko-KR" altLang="en-US" dirty="0" smtClean="0"/>
              <a:t>山嶽</a:t>
            </a:r>
            <a:r>
              <a:rPr lang="en-US" altLang="ko-KR" dirty="0" smtClean="0"/>
              <a:t>)&gt; &lt;</a:t>
            </a:r>
            <a:r>
              <a:rPr lang="ko-KR" altLang="en-US" dirty="0" smtClean="0"/>
              <a:t>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蛇</a:t>
            </a:r>
            <a:r>
              <a:rPr lang="en-US" altLang="ko-KR" dirty="0" smtClean="0"/>
              <a:t>)&gt; &lt;</a:t>
            </a:r>
            <a:r>
              <a:rPr lang="ko-KR" altLang="en-US" dirty="0" smtClean="0"/>
              <a:t>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旗</a:t>
            </a:r>
            <a:r>
              <a:rPr lang="en-US" altLang="ko-KR" dirty="0" smtClean="0"/>
              <a:t>)&gt; &lt;</a:t>
            </a:r>
            <a:r>
              <a:rPr lang="ko-KR" altLang="en-US" dirty="0" smtClean="0"/>
              <a:t>모나리자에게</a:t>
            </a:r>
            <a:r>
              <a:rPr lang="en-US" altLang="ko-KR" dirty="0" smtClean="0"/>
              <a:t>&gt; &lt;</a:t>
            </a:r>
            <a:r>
              <a:rPr lang="ko-KR" altLang="en-US" dirty="0" smtClean="0"/>
              <a:t>꽃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등을 발표하여 시인으로서의 기반을 굳혔다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그의 작품세계는 한마디로 사물</a:t>
            </a:r>
            <a:r>
              <a:rPr lang="en-US" altLang="ko-KR" dirty="0" smtClean="0"/>
              <a:t>(</a:t>
            </a:r>
            <a:r>
              <a:rPr lang="ko-KR" altLang="en-US" dirty="0" smtClean="0"/>
              <a:t>事物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사물성</a:t>
            </a:r>
            <a:r>
              <a:rPr lang="en-US" altLang="ko-KR" dirty="0" smtClean="0"/>
              <a:t>(</a:t>
            </a:r>
            <a:r>
              <a:rPr lang="ko-KR" altLang="en-US" dirty="0" smtClean="0"/>
              <a:t>事物性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집요하게 탐구하였다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시에서의 언어의 특성을 다른 어떤 시인보다 날카롭게 응시하며 존재론적 세계를 이미지로 노래하였다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시집으로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구름과 장미</a:t>
            </a:r>
            <a:r>
              <a:rPr lang="en-US" altLang="ko-KR" dirty="0" smtClean="0"/>
              <a:t>&gt; &lt;</a:t>
            </a:r>
            <a:r>
              <a:rPr lang="ko-KR" altLang="en-US" dirty="0" smtClean="0"/>
              <a:t>늪</a:t>
            </a:r>
            <a:r>
              <a:rPr lang="en-US" altLang="ko-KR" dirty="0" smtClean="0"/>
              <a:t>&gt; &lt;</a:t>
            </a:r>
            <a:r>
              <a:rPr lang="ko-KR" altLang="en-US" dirty="0" smtClean="0"/>
              <a:t>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旗</a:t>
            </a:r>
            <a:r>
              <a:rPr lang="en-US" altLang="ko-KR" dirty="0" smtClean="0"/>
              <a:t>)&gt; &lt;</a:t>
            </a:r>
            <a:r>
              <a:rPr lang="ko-KR" altLang="en-US" dirty="0" smtClean="0"/>
              <a:t>부다페스트에서의 소녀의 죽음</a:t>
            </a:r>
            <a:r>
              <a:rPr lang="en-US" altLang="ko-KR" dirty="0" smtClean="0"/>
              <a:t>&gt; &lt;</a:t>
            </a:r>
            <a:r>
              <a:rPr lang="ko-KR" altLang="en-US" dirty="0" smtClean="0"/>
              <a:t>타령조 기타</a:t>
            </a:r>
            <a:r>
              <a:rPr lang="en-US" altLang="ko-KR" dirty="0" smtClean="0"/>
              <a:t>&gt; &lt;</a:t>
            </a:r>
            <a:r>
              <a:rPr lang="ko-KR" altLang="en-US" dirty="0" smtClean="0"/>
              <a:t>처용</a:t>
            </a:r>
            <a:r>
              <a:rPr lang="en-US" altLang="ko-KR" dirty="0" smtClean="0"/>
              <a:t>(</a:t>
            </a:r>
            <a:r>
              <a:rPr lang="ko-KR" altLang="en-US" dirty="0" smtClean="0"/>
              <a:t>處容</a:t>
            </a:r>
            <a:r>
              <a:rPr lang="en-US" altLang="ko-KR" dirty="0" smtClean="0"/>
              <a:t>)&gt; &lt;</a:t>
            </a:r>
            <a:r>
              <a:rPr lang="ko-KR" altLang="en-US" dirty="0" smtClean="0"/>
              <a:t>남천</a:t>
            </a:r>
            <a:r>
              <a:rPr lang="en-US" altLang="ko-KR" dirty="0" smtClean="0"/>
              <a:t>&gt; &lt;</a:t>
            </a:r>
            <a:r>
              <a:rPr lang="ko-KR" altLang="en-US" dirty="0" smtClean="0"/>
              <a:t>비에 젖은 달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등이 있으며 시론집도 다수 있다</a:t>
            </a:r>
            <a:r>
              <a:rPr lang="en-US" altLang="ko-KR" dirty="0" smtClean="0"/>
              <a:t>. </a:t>
            </a:r>
            <a:r>
              <a:rPr lang="en-US" altLang="ko-KR" dirty="0" smtClean="0">
                <a:hlinkClick r:id="rId9" tooltip="1958년"/>
              </a:rPr>
              <a:t>1958</a:t>
            </a:r>
            <a:r>
              <a:rPr lang="ko-KR" altLang="en-US" dirty="0" smtClean="0">
                <a:hlinkClick r:id="rId9" tooltip="1958년"/>
              </a:rPr>
              <a:t>년</a:t>
            </a:r>
            <a:r>
              <a:rPr lang="ko-KR" altLang="en-US" dirty="0" smtClean="0"/>
              <a:t> </a:t>
            </a:r>
            <a:r>
              <a:rPr lang="ko-KR" altLang="en-US" dirty="0" smtClean="0">
                <a:hlinkClick r:id="rId10" tooltip="한국시인협회상"/>
              </a:rPr>
              <a:t>한국시인협회상</a:t>
            </a:r>
            <a:r>
              <a:rPr lang="en-US" altLang="ko-KR" dirty="0" smtClean="0"/>
              <a:t>, </a:t>
            </a:r>
            <a:r>
              <a:rPr lang="en-US" altLang="ko-KR" dirty="0" smtClean="0">
                <a:hlinkClick r:id="rId11" tooltip="1959년"/>
              </a:rPr>
              <a:t>1959</a:t>
            </a:r>
            <a:r>
              <a:rPr lang="ko-KR" altLang="en-US" dirty="0" smtClean="0">
                <a:hlinkClick r:id="rId11" tooltip="1959년"/>
              </a:rPr>
              <a:t>년</a:t>
            </a:r>
            <a:r>
              <a:rPr lang="ko-KR" altLang="en-US" dirty="0" smtClean="0"/>
              <a:t> </a:t>
            </a:r>
            <a:r>
              <a:rPr lang="ko-KR" altLang="en-US" dirty="0" smtClean="0">
                <a:hlinkClick r:id="rId12" tooltip="아시아자유문학상 (없는 문서)"/>
              </a:rPr>
              <a:t>아시아자유문학상</a:t>
            </a:r>
            <a:r>
              <a:rPr lang="ko-KR" altLang="en-US" dirty="0" smtClean="0"/>
              <a:t>을 수상했다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속담</a:t>
            </a:r>
            <a:r>
              <a:rPr lang="en-US" altLang="ko-KR" dirty="0" smtClean="0"/>
              <a:t>: </a:t>
            </a:r>
            <a:r>
              <a:rPr lang="ko-KR" altLang="en-US" dirty="0" smtClean="0"/>
              <a:t>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가는 정이 있어야 오는 정이 있다</a:t>
            </a:r>
            <a:r>
              <a:rPr lang="en-US" altLang="ko-KR" dirty="0" smtClean="0"/>
              <a:t>: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먼저 </a:t>
            </a:r>
            <a:r>
              <a:rPr lang="ko-KR" altLang="en-US" dirty="0" smtClean="0"/>
              <a:t>남을 보살펴 주는 마음이 있어야 남의 보살핌도 받을 수 있다는 말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고양이 목에 방울 달기</a:t>
            </a:r>
            <a:r>
              <a:rPr lang="en-US" altLang="ko-KR" dirty="0" smtClean="0"/>
              <a:t>: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실행에 </a:t>
            </a:r>
            <a:r>
              <a:rPr lang="ko-KR" altLang="en-US" dirty="0" smtClean="0"/>
              <a:t>옮길 자신도 없으면서 공연히 의논만 하는 것을 뜻함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공든 탑이 무너지랴</a:t>
            </a:r>
            <a:r>
              <a:rPr lang="en-US" altLang="ko-KR" dirty="0" smtClean="0"/>
              <a:t>:</a:t>
            </a:r>
          </a:p>
          <a:p>
            <a:pPr lvl="1"/>
            <a:r>
              <a:rPr lang="ko-KR" altLang="en-US" dirty="0" smtClean="0"/>
              <a:t>정성을 </a:t>
            </a:r>
            <a:r>
              <a:rPr lang="ko-KR" altLang="en-US" dirty="0" smtClean="0"/>
              <a:t>들여 힘껏 한 일은 헛되지 않아 반드시 좋은 결과를 가져오리라는 뜻</a:t>
            </a:r>
            <a:r>
              <a:rPr lang="en-US" altLang="ko-KR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속담</a:t>
            </a:r>
            <a:r>
              <a:rPr lang="en-US" altLang="ko-KR" dirty="0" smtClean="0"/>
              <a:t>: </a:t>
            </a:r>
            <a:r>
              <a:rPr lang="ko-KR" altLang="en-US" dirty="0" smtClean="0"/>
              <a:t>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구렁이 담 넘어가듯 한다</a:t>
            </a:r>
            <a:r>
              <a:rPr lang="en-US" altLang="ko-KR" dirty="0" smtClean="0"/>
              <a:t>: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일을 </a:t>
            </a:r>
            <a:r>
              <a:rPr lang="ko-KR" altLang="en-US" dirty="0" smtClean="0"/>
              <a:t>우물쭈물 얼버무리고 대강 지나갈 경우에 쓰는 말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구르는 돌은 이끼가 끼지 않는다</a:t>
            </a:r>
            <a:r>
              <a:rPr lang="en-US" altLang="ko-KR" dirty="0" smtClean="0"/>
              <a:t>: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돌도 </a:t>
            </a:r>
            <a:r>
              <a:rPr lang="ko-KR" altLang="en-US" dirty="0" smtClean="0"/>
              <a:t>일정한 자리에 가만히 있으면 이끼가 끼듯이 사람도 활동이 없으면 쓸모 없는 사람이 되어 버리니 조심하라는 뜻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구슬이 서 말이라도 꿰어야 보배라</a:t>
            </a:r>
            <a:r>
              <a:rPr lang="en-US" altLang="ko-KR" dirty="0" smtClean="0"/>
              <a:t>:</a:t>
            </a:r>
          </a:p>
          <a:p>
            <a:pPr lvl="1"/>
            <a:r>
              <a:rPr lang="ko-KR" altLang="en-US" dirty="0" smtClean="0"/>
              <a:t>아무리 </a:t>
            </a:r>
            <a:r>
              <a:rPr lang="ko-KR" altLang="en-US" dirty="0" smtClean="0"/>
              <a:t>좋은 것이라도 쓸모 있는 것으로 만들어 놓아야만 비로소 그 가치가 있다는 뜻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지난주 복습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5266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1336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ko-KR" alt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교시</a:t>
            </a:r>
            <a:r>
              <a:rPr kumimoji="0" lang="en-US" altLang="ko-KR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문법</a:t>
            </a:r>
            <a:endParaRPr kumimoji="0" lang="en-US" sz="28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ko-KR" altLang="en-US" dirty="0" smtClean="0"/>
              <a:t>희망사항</a:t>
            </a:r>
            <a:r>
              <a:rPr lang="en-US" altLang="ko-KR" dirty="0" smtClean="0"/>
              <a:t>/</a:t>
            </a:r>
            <a:r>
              <a:rPr lang="ko-KR" altLang="en-US" dirty="0" smtClean="0"/>
              <a:t>능력 표현하기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715000" cy="549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70" y="609600"/>
            <a:ext cx="8878239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329</Words>
  <Application>Microsoft Office PowerPoint</Application>
  <PresentationFormat>On-screen Show (4:3)</PresentationFormat>
  <Paragraphs>66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로드아일랜드 한글학교 고등부</vt:lpstr>
      <vt:lpstr>Slide 2</vt:lpstr>
      <vt:lpstr>시인 김춘수</vt:lpstr>
      <vt:lpstr>속담: ㄱ</vt:lpstr>
      <vt:lpstr>속담: ㄱ</vt:lpstr>
      <vt:lpstr>Slide 6</vt:lpstr>
      <vt:lpstr>지난주 복습 </vt:lpstr>
      <vt:lpstr>희망사항/능력 표현하기</vt:lpstr>
      <vt:lpstr>Slide 9</vt:lpstr>
      <vt:lpstr>CAN/CAN’T</vt:lpstr>
      <vt:lpstr>Slide 11</vt:lpstr>
      <vt:lpstr>수수께끼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정답</vt:lpstr>
      <vt:lpstr>4교시: 문제풀이</vt:lpstr>
      <vt:lpstr>Slide 22</vt:lpstr>
      <vt:lpstr>Slide 23</vt:lpstr>
      <vt:lpstr>Slide 24</vt:lpstr>
      <vt:lpstr>4교시: 작문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로드아일랜드 한글학교 고등부</dc:title>
  <dc:creator>ejeong</dc:creator>
  <cp:lastModifiedBy>ejeong</cp:lastModifiedBy>
  <cp:revision>28</cp:revision>
  <dcterms:created xsi:type="dcterms:W3CDTF">2015-09-18T16:44:42Z</dcterms:created>
  <dcterms:modified xsi:type="dcterms:W3CDTF">2015-09-25T20:43:58Z</dcterms:modified>
</cp:coreProperties>
</file>