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58" r:id="rId3"/>
    <p:sldId id="257" r:id="rId4"/>
    <p:sldId id="285" r:id="rId5"/>
    <p:sldId id="283" r:id="rId6"/>
    <p:sldId id="284" r:id="rId7"/>
    <p:sldId id="286" r:id="rId8"/>
    <p:sldId id="293" r:id="rId9"/>
    <p:sldId id="287" r:id="rId10"/>
    <p:sldId id="259" r:id="rId11"/>
    <p:sldId id="297" r:id="rId12"/>
    <p:sldId id="296" r:id="rId13"/>
    <p:sldId id="294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98" r:id="rId22"/>
    <p:sldId id="295" r:id="rId23"/>
    <p:sldId id="260" r:id="rId24"/>
    <p:sldId id="273" r:id="rId25"/>
    <p:sldId id="275" r:id="rId26"/>
    <p:sldId id="274" r:id="rId27"/>
    <p:sldId id="276" r:id="rId28"/>
    <p:sldId id="277" r:id="rId29"/>
    <p:sldId id="278" r:id="rId30"/>
    <p:sldId id="264" r:id="rId31"/>
    <p:sldId id="265" r:id="rId32"/>
    <p:sldId id="261" r:id="rId33"/>
    <p:sldId id="288" r:id="rId34"/>
    <p:sldId id="289" r:id="rId35"/>
    <p:sldId id="290" r:id="rId36"/>
    <p:sldId id="291" r:id="rId37"/>
    <p:sldId id="292" r:id="rId38"/>
    <p:sldId id="281" r:id="rId39"/>
    <p:sldId id="263" r:id="rId40"/>
    <p:sldId id="279" r:id="rId41"/>
    <p:sldId id="280" r:id="rId42"/>
    <p:sldId id="26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6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6D8C1-21D6-4D70-8896-FE16F9EE5E7E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3842B-99C4-46F9-8F9A-B7BA18983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정답</a:t>
            </a:r>
            <a:r>
              <a:rPr lang="en-US" altLang="ko-KR" dirty="0" smtClean="0"/>
              <a:t>:</a:t>
            </a:r>
            <a:r>
              <a:rPr lang="ko-KR" altLang="en-US" dirty="0" smtClean="0"/>
              <a:t>칠레</a:t>
            </a:r>
            <a:r>
              <a:rPr lang="en-US" altLang="ko-KR" dirty="0" smtClean="0"/>
              <a:t>,</a:t>
            </a:r>
            <a:r>
              <a:rPr lang="ko-KR" altLang="en-US" dirty="0" smtClean="0"/>
              <a:t>인도네시아</a:t>
            </a:r>
            <a:r>
              <a:rPr lang="en-US" altLang="ko-KR" dirty="0" smtClean="0"/>
              <a:t>,</a:t>
            </a:r>
            <a:r>
              <a:rPr lang="ko-KR" altLang="en-US" dirty="0" smtClean="0"/>
              <a:t>이번 주 비빔밥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아야어여오요우유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842B-99C4-46F9-8F9A-B7BA18983E7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BD6766-92B0-48AC-87D4-2C6368279B57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F4D325-3FCC-4EFE-8406-DC07C81700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BD6766-92B0-48AC-87D4-2C6368279B57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F4D325-3FCC-4EFE-8406-DC07C8170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BD6766-92B0-48AC-87D4-2C6368279B57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F4D325-3FCC-4EFE-8406-DC07C8170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BD6766-92B0-48AC-87D4-2C6368279B57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F4D325-3FCC-4EFE-8406-DC07C8170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BD6766-92B0-48AC-87D4-2C6368279B57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F4D325-3FCC-4EFE-8406-DC07C81700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BD6766-92B0-48AC-87D4-2C6368279B57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F4D325-3FCC-4EFE-8406-DC07C8170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BD6766-92B0-48AC-87D4-2C6368279B57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F4D325-3FCC-4EFE-8406-DC07C81700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BD6766-92B0-48AC-87D4-2C6368279B57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F4D325-3FCC-4EFE-8406-DC07C8170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BD6766-92B0-48AC-87D4-2C6368279B57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F4D325-3FCC-4EFE-8406-DC07C8170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BD6766-92B0-48AC-87D4-2C6368279B57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F4D325-3FCC-4EFE-8406-DC07C8170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4BD6766-92B0-48AC-87D4-2C6368279B57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BF4D325-3FCC-4EFE-8406-DC07C8170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4BD6766-92B0-48AC-87D4-2C6368279B57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BF4D325-3FCC-4EFE-8406-DC07C8170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ko.wikipedia.org/wiki/%EC%8B%9C%EC%9D%B8" TargetMode="External"/><Relationship Id="rId2" Type="http://schemas.openxmlformats.org/officeDocument/2006/relationships/hyperlink" Target="https://ko.wikipedia.org/wiki/1986%EB%85%8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o.wikipedia.org/wiki/1976%EB%85%84" TargetMode="External"/><Relationship Id="rId4" Type="http://schemas.openxmlformats.org/officeDocument/2006/relationships/hyperlink" Target="https://ko.wikipedia.org/wiki/%ED%95%98%EB%8A%98%EA%B3%BC_%EB%B0%94%EB%9E%8C%EA%B3%BC_%EB%B3%84%EA%B3%BC_%EC%8B%9C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ko.wikipedia.org/wiki/%EC%97%B0%ED%9D%AC%EC%A0%84%EB%AC%B8%ED%95%99%EA%B5%90" TargetMode="External"/><Relationship Id="rId7" Type="http://schemas.openxmlformats.org/officeDocument/2006/relationships/hyperlink" Target="https://ko.wikipedia.org/wiki/1990%EB%85%84" TargetMode="External"/><Relationship Id="rId2" Type="http://schemas.openxmlformats.org/officeDocument/2006/relationships/hyperlink" Target="https://ko.wikipedia.org/wiki/%EC%9D%BC%EB%B3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o.wikipedia.org/wiki/%EC%B0%B8%ED%9A%8C%EB%A1%9D" TargetMode="External"/><Relationship Id="rId5" Type="http://schemas.openxmlformats.org/officeDocument/2006/relationships/hyperlink" Target="https://ko.wikipedia.org/wiki/%EC%B0%BD%EC%94%A8%EA%B0%9C%EB%AA%85" TargetMode="External"/><Relationship Id="rId4" Type="http://schemas.openxmlformats.org/officeDocument/2006/relationships/hyperlink" Target="https://ko.wikipedia.org/wiki/1941%EB%85%84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ko.wikipedia.org/wiki/%EC%97%B0%EC%84%B8%EB%8C%80%ED%95%99%EA%B5%90" TargetMode="External"/><Relationship Id="rId13" Type="http://schemas.openxmlformats.org/officeDocument/2006/relationships/hyperlink" Target="https://ko.wikipedia.org/wiki/3%EC%9B%94_31%EC%9D%BC" TargetMode="External"/><Relationship Id="rId3" Type="http://schemas.openxmlformats.org/officeDocument/2006/relationships/hyperlink" Target="https://ko.wikipedia.org/wiki/%EC%9D%BC%EB%B3%B8" TargetMode="External"/><Relationship Id="rId7" Type="http://schemas.openxmlformats.org/officeDocument/2006/relationships/hyperlink" Target="https://ko.wikipedia.org/wiki/%EB%8F%84%EC%8B%9C%EC%83%A4_%EB%8C%80%ED%95%99" TargetMode="External"/><Relationship Id="rId12" Type="http://schemas.openxmlformats.org/officeDocument/2006/relationships/hyperlink" Target="https://ko.wikipedia.org/wiki/1944%EB%85%84" TargetMode="External"/><Relationship Id="rId2" Type="http://schemas.openxmlformats.org/officeDocument/2006/relationships/hyperlink" Target="https://ko.wikipedia.org/wiki/1942%EB%85%8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o.wikipedia.org/wiki/%EA%B5%90%ED%86%A0_%EC%8B%9C" TargetMode="External"/><Relationship Id="rId11" Type="http://schemas.openxmlformats.org/officeDocument/2006/relationships/hyperlink" Target="https://ko.wikipedia.org/w/index.php?title=%ED%9B%84%EC%BF%A0%EC%98%A4%EC%B9%B4_%ED%98%95%EB%AC%B4%EC%86%8C&amp;action=edit&amp;redlink=1" TargetMode="External"/><Relationship Id="rId5" Type="http://schemas.openxmlformats.org/officeDocument/2006/relationships/hyperlink" Target="https://ko.wikipedia.org/wiki/%EB%A6%BF%EC%BF%84_%EB%8C%80%ED%95%99" TargetMode="External"/><Relationship Id="rId15" Type="http://schemas.openxmlformats.org/officeDocument/2006/relationships/image" Target="../media/image13.png"/><Relationship Id="rId10" Type="http://schemas.openxmlformats.org/officeDocument/2006/relationships/hyperlink" Target="https://ko.wikipedia.org/wiki/7%EC%9B%94_14%EC%9D%BC" TargetMode="External"/><Relationship Id="rId4" Type="http://schemas.openxmlformats.org/officeDocument/2006/relationships/hyperlink" Target="https://ko.wikipedia.org/wiki/%EB%8F%84%EC%BF%84" TargetMode="External"/><Relationship Id="rId9" Type="http://schemas.openxmlformats.org/officeDocument/2006/relationships/hyperlink" Target="https://ko.wikipedia.org/wiki/1943%EB%85%84" TargetMode="External"/><Relationship Id="rId14" Type="http://schemas.openxmlformats.org/officeDocument/2006/relationships/hyperlink" Target="https://ko.wikipedia.org/wiki/%EC%9C%A4%EB%8F%99%EC%A3%BC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ko.wikipedia.org/wiki/%EC%83%9D%EC%B2%B4%EC%8B%A4%ED%97%98" TargetMode="External"/><Relationship Id="rId3" Type="http://schemas.openxmlformats.org/officeDocument/2006/relationships/hyperlink" Target="https://ko.wikipedia.org/wiki/2%EC%9B%94_16%EC%9D%BC" TargetMode="External"/><Relationship Id="rId7" Type="http://schemas.openxmlformats.org/officeDocument/2006/relationships/hyperlink" Target="https://ko.wikipedia.org/wiki/%EC%9D%BC%EB%B3%B8" TargetMode="External"/><Relationship Id="rId2" Type="http://schemas.openxmlformats.org/officeDocument/2006/relationships/hyperlink" Target="https://ko.wikipedia.org/wiki/1945%EB%85%8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o.wikipedia.org/wiki/%EC%9C%A4%EC%98%81%EC%B6%98" TargetMode="External"/><Relationship Id="rId5" Type="http://schemas.openxmlformats.org/officeDocument/2006/relationships/hyperlink" Target="https://ko.wikipedia.org/wiki/%EC%9C%A4%EC%98%81%EC%84%9D" TargetMode="External"/><Relationship Id="rId4" Type="http://schemas.openxmlformats.org/officeDocument/2006/relationships/hyperlink" Target="https://ko.wikipedia.org/wiki/%EA%B0%84%EB%8F%84" TargetMode="External"/><Relationship Id="rId9" Type="http://schemas.openxmlformats.org/officeDocument/2006/relationships/hyperlink" Target="https://ko.wikipedia.org/wiki/%EC%9C%A4%EB%8F%99%EC%A3%BC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ko.wikipedia.org/wiki/1962%EB%85%84" TargetMode="External"/><Relationship Id="rId13" Type="http://schemas.openxmlformats.org/officeDocument/2006/relationships/hyperlink" Target="https://ko.wikipedia.org/wiki/%EC%9C%A4%EB%8F%99%EC%A3%BC%EB%AC%B8%ED%95%99%EC%83%81" TargetMode="External"/><Relationship Id="rId3" Type="http://schemas.openxmlformats.org/officeDocument/2006/relationships/hyperlink" Target="https://ko.wikipedia.org/wiki/2%EC%9B%94" TargetMode="External"/><Relationship Id="rId7" Type="http://schemas.openxmlformats.org/officeDocument/2006/relationships/hyperlink" Target="https://ko.wikipedia.org/wiki/%ED%95%98%EB%8A%98%EA%B3%BC_%EB%B0%94%EB%9E%8C%EA%B3%BC_%EB%B3%84%EA%B3%BC_%EC%8B%9C" TargetMode="External"/><Relationship Id="rId12" Type="http://schemas.openxmlformats.org/officeDocument/2006/relationships/hyperlink" Target="https://ko.wikipedia.org/wiki/8%EC%9B%94_15%EC%9D%BC" TargetMode="External"/><Relationship Id="rId2" Type="http://schemas.openxmlformats.org/officeDocument/2006/relationships/hyperlink" Target="https://ko.wikipedia.org/wiki/1947%EB%85%8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o.wikipedia.org/wiki/1948%EB%85%84" TargetMode="External"/><Relationship Id="rId11" Type="http://schemas.openxmlformats.org/officeDocument/2006/relationships/hyperlink" Target="https://ko.wikipedia.org/wiki/1990%EB%85%84" TargetMode="External"/><Relationship Id="rId5" Type="http://schemas.openxmlformats.org/officeDocument/2006/relationships/hyperlink" Target="https://ko.wikipedia.org/wiki/%EA%B2%BD%ED%96%A5%EC%8B%A0%EB%AC%B8" TargetMode="External"/><Relationship Id="rId10" Type="http://schemas.openxmlformats.org/officeDocument/2006/relationships/hyperlink" Target="https://ko.wikipedia.org/wiki/%EA%B1%B4%EA%B5%AD%ED%9B%88%EC%9E%A5" TargetMode="External"/><Relationship Id="rId4" Type="http://schemas.openxmlformats.org/officeDocument/2006/relationships/hyperlink" Target="https://ko.wikipedia.org/wiki/%EC%A0%95%EC%A7%80%EC%9A%A9" TargetMode="External"/><Relationship Id="rId9" Type="http://schemas.openxmlformats.org/officeDocument/2006/relationships/hyperlink" Target="https://ko.wikipedia.org/wiki/3%EC%9B%94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975104"/>
          </a:xfrm>
        </p:spPr>
        <p:txBody>
          <a:bodyPr/>
          <a:lstStyle/>
          <a:p>
            <a:r>
              <a:rPr lang="ko-KR" altLang="en-US" dirty="0" smtClean="0"/>
              <a:t>로드아일랜드 한글학교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고등부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838200"/>
            <a:ext cx="7772400" cy="685800"/>
          </a:xfrm>
        </p:spPr>
        <p:txBody>
          <a:bodyPr/>
          <a:lstStyle/>
          <a:p>
            <a:r>
              <a:rPr lang="en-US" dirty="0" smtClean="0"/>
              <a:t>2015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9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18</a:t>
            </a:r>
            <a:r>
              <a:rPr lang="ko-KR" altLang="en-US" dirty="0" smtClean="0"/>
              <a:t>일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6019800"/>
            <a:ext cx="7772400" cy="685800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교사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정의명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7848600" cy="1981200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ko-KR" altLang="en-US" dirty="0" smtClean="0"/>
              <a:t>교시</a:t>
            </a:r>
            <a:r>
              <a:rPr lang="en-US" altLang="ko-KR" dirty="0" smtClean="0"/>
              <a:t>: </a:t>
            </a:r>
            <a:r>
              <a:rPr lang="ko-KR" altLang="en-US" dirty="0" smtClean="0"/>
              <a:t>문학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속담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고사성어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3617"/>
            <a:ext cx="9144000" cy="692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602"/>
            <a:ext cx="9112746" cy="688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cfile201.uf.daum.net/image/181084494FC3994C31B9E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윤동주 시인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983960"/>
          </a:xfrm>
        </p:spPr>
        <p:txBody>
          <a:bodyPr>
            <a:normAutofit fontScale="70000" lnSpcReduction="20000"/>
          </a:bodyPr>
          <a:lstStyle/>
          <a:p>
            <a:r>
              <a:rPr lang="ko-KR" altLang="en-US" dirty="0" smtClean="0"/>
              <a:t>민족적 저항시인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강인한 의지와 부드러운 서정을 지닌 시인으로 평가되며</a:t>
            </a:r>
            <a:r>
              <a:rPr lang="en-US" altLang="ko-KR" dirty="0" smtClean="0"/>
              <a:t>,</a:t>
            </a:r>
            <a:r>
              <a:rPr lang="ko-KR" altLang="en-US" dirty="0" smtClean="0"/>
              <a:t> </a:t>
            </a:r>
            <a:r>
              <a:rPr lang="en-US" altLang="ko-KR" dirty="0" smtClean="0">
                <a:hlinkClick r:id="rId2" tooltip="1986년"/>
              </a:rPr>
              <a:t>1986</a:t>
            </a:r>
            <a:r>
              <a:rPr lang="ko-KR" altLang="en-US" dirty="0" smtClean="0">
                <a:hlinkClick r:id="rId2" tooltip="1986년"/>
              </a:rPr>
              <a:t>년</a:t>
            </a:r>
            <a:r>
              <a:rPr lang="ko-KR" altLang="en-US" dirty="0" smtClean="0"/>
              <a:t>에는 </a:t>
            </a:r>
            <a:r>
              <a:rPr lang="en-US" altLang="ko-KR" dirty="0" smtClean="0"/>
              <a:t>20</a:t>
            </a:r>
            <a:r>
              <a:rPr lang="ko-KR" altLang="en-US" dirty="0" smtClean="0"/>
              <a:t>대 젊은이들이 가장 좋아하는 </a:t>
            </a:r>
            <a:r>
              <a:rPr lang="ko-KR" altLang="en-US" dirty="0" smtClean="0">
                <a:hlinkClick r:id="rId3" tooltip="시인"/>
              </a:rPr>
              <a:t>시인</a:t>
            </a:r>
            <a:r>
              <a:rPr lang="ko-KR" altLang="en-US" dirty="0" smtClean="0"/>
              <a:t>으로 선정되었다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 북한에서는 ‘일제말기 독립의식을 고취한 애국적 시인’으로 평가되고 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ko-KR" altLang="en-US" dirty="0" smtClean="0"/>
              <a:t>그의 시는 생활에서 우러나오는 내용을 서정적으로 표현하였으며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인간과 우주에 대한 깊은 사색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식민지 지식인의 고뇌와 진실한 자기성찰의 의식이 담겨 있다고 평가된다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작품</a:t>
            </a:r>
            <a:r>
              <a:rPr lang="en-US" altLang="ko-KR" dirty="0" smtClean="0"/>
              <a:t>: </a:t>
            </a:r>
            <a:r>
              <a:rPr lang="ko-KR" altLang="en-US" dirty="0" smtClean="0"/>
              <a:t>윤동주의 시집은 사후에 출간되어 큰 반향을 일으켰다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《</a:t>
            </a:r>
            <a:r>
              <a:rPr lang="ko-KR" altLang="en-US" dirty="0" smtClean="0"/>
              <a:t>새 명동</a:t>
            </a:r>
            <a:r>
              <a:rPr lang="en-US" altLang="ko-KR" dirty="0" smtClean="0"/>
              <a:t>》,《</a:t>
            </a:r>
            <a:r>
              <a:rPr lang="ko-KR" altLang="en-US" dirty="0" smtClean="0"/>
              <a:t>서시</a:t>
            </a:r>
            <a:r>
              <a:rPr lang="en-US" altLang="ko-KR" dirty="0" smtClean="0"/>
              <a:t>(</a:t>
            </a:r>
            <a:r>
              <a:rPr lang="ko-KR" altLang="en-US" dirty="0" smtClean="0"/>
              <a:t>序詩</a:t>
            </a:r>
            <a:r>
              <a:rPr lang="en-US" altLang="ko-KR" dirty="0" smtClean="0"/>
              <a:t>)》,《</a:t>
            </a:r>
            <a:r>
              <a:rPr lang="ko-KR" altLang="en-US" dirty="0" smtClean="0"/>
              <a:t>또 다른 고향</a:t>
            </a:r>
            <a:r>
              <a:rPr lang="en-US" altLang="ko-KR" dirty="0" smtClean="0"/>
              <a:t>》,《</a:t>
            </a:r>
            <a:r>
              <a:rPr lang="ko-KR" altLang="en-US" dirty="0" smtClean="0"/>
              <a:t>별 헤는 밤</a:t>
            </a:r>
            <a:r>
              <a:rPr lang="en-US" altLang="ko-KR" dirty="0" smtClean="0"/>
              <a:t>》</a:t>
            </a:r>
          </a:p>
          <a:p>
            <a:r>
              <a:rPr lang="en-US" altLang="ko-KR" dirty="0" smtClean="0"/>
              <a:t>《</a:t>
            </a:r>
            <a:r>
              <a:rPr lang="ko-KR" altLang="en-US" dirty="0" smtClean="0">
                <a:hlinkClick r:id="rId4" tooltip="하늘과 바람과 별과 시"/>
              </a:rPr>
              <a:t>하늘과 바람과 별과 시</a:t>
            </a:r>
            <a:r>
              <a:rPr lang="en-US" altLang="ko-KR" dirty="0" smtClean="0"/>
              <a:t>》 — </a:t>
            </a:r>
            <a:r>
              <a:rPr lang="ko-KR" altLang="en-US" dirty="0" smtClean="0"/>
              <a:t>그의 대부분의 작품은 이 유고시집에 실려 있다</a:t>
            </a:r>
            <a:r>
              <a:rPr lang="en-US" altLang="ko-KR" dirty="0" smtClean="0"/>
              <a:t>. 1948</a:t>
            </a:r>
            <a:r>
              <a:rPr lang="ko-KR" altLang="en-US" dirty="0" smtClean="0"/>
              <a:t>년의 초간본은 </a:t>
            </a:r>
            <a:r>
              <a:rPr lang="en-US" altLang="ko-KR" dirty="0" smtClean="0"/>
              <a:t>31</a:t>
            </a:r>
            <a:r>
              <a:rPr lang="ko-KR" altLang="en-US" dirty="0" smtClean="0"/>
              <a:t>편이 수록되었으나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유족들이 보관하고 있던 시를 추가하여 </a:t>
            </a:r>
            <a:r>
              <a:rPr lang="en-US" altLang="ko-KR" dirty="0" smtClean="0">
                <a:hlinkClick r:id="rId5" tooltip="1976년"/>
              </a:rPr>
              <a:t>1976</a:t>
            </a:r>
            <a:r>
              <a:rPr lang="ko-KR" altLang="en-US" dirty="0" smtClean="0">
                <a:hlinkClick r:id="rId5" tooltip="1976년"/>
              </a:rPr>
              <a:t>년</a:t>
            </a:r>
            <a:r>
              <a:rPr lang="ko-KR" altLang="en-US" dirty="0" smtClean="0"/>
              <a:t> </a:t>
            </a:r>
            <a:r>
              <a:rPr lang="en-US" altLang="ko-KR" dirty="0" smtClean="0"/>
              <a:t>3</a:t>
            </a:r>
            <a:r>
              <a:rPr lang="ko-KR" altLang="en-US" dirty="0" smtClean="0"/>
              <a:t>판에서는 모두 </a:t>
            </a:r>
            <a:r>
              <a:rPr lang="en-US" altLang="ko-KR" dirty="0" smtClean="0"/>
              <a:t>116</a:t>
            </a:r>
            <a:r>
              <a:rPr lang="ko-KR" altLang="en-US" dirty="0" smtClean="0"/>
              <a:t>편이 실리게 되었다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《</a:t>
            </a:r>
            <a:r>
              <a:rPr lang="ko-KR" altLang="en-US" dirty="0" smtClean="0"/>
              <a:t>사진판 윤동주 자필 시고전집</a:t>
            </a:r>
            <a:r>
              <a:rPr lang="en-US" altLang="ko-KR" dirty="0" smtClean="0"/>
              <a:t>》, 《</a:t>
            </a:r>
            <a:r>
              <a:rPr lang="ko-KR" altLang="en-US" dirty="0" smtClean="0"/>
              <a:t>별을 사랑하는 아이들아</a:t>
            </a:r>
            <a:r>
              <a:rPr lang="en-US" altLang="ko-KR" dirty="0" smtClean="0"/>
              <a:t>》</a:t>
            </a:r>
          </a:p>
          <a:p>
            <a:endParaRPr lang="ko-KR" alt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6324600"/>
            <a:ext cx="365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https://ko.wikipedia.org/wiki/</a:t>
            </a:r>
            <a:r>
              <a:rPr lang="ko-KR" altLang="en-US" dirty="0" smtClean="0"/>
              <a:t>윤동주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/>
              <a:t>창씨개명</a:t>
            </a:r>
            <a:br>
              <a:rPr lang="ko-KR" alt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o-KR" altLang="en-US" dirty="0" smtClean="0"/>
              <a:t>윤동주 집안은 </a:t>
            </a:r>
            <a:r>
              <a:rPr lang="en-US" altLang="ko-KR" dirty="0" smtClean="0"/>
              <a:t>1941</a:t>
            </a:r>
            <a:r>
              <a:rPr lang="ko-KR" altLang="en-US" dirty="0" smtClean="0"/>
              <a:t>년 말 </a:t>
            </a:r>
            <a:r>
              <a:rPr lang="en-US" altLang="ko-KR" dirty="0" smtClean="0"/>
              <a:t>'</a:t>
            </a:r>
            <a:r>
              <a:rPr lang="ko-KR" altLang="en-US" dirty="0" smtClean="0"/>
              <a:t>히라누마</a:t>
            </a:r>
            <a:r>
              <a:rPr lang="en-US" altLang="ko-KR" dirty="0" smtClean="0"/>
              <a:t>'(</a:t>
            </a:r>
            <a:r>
              <a:rPr lang="ko-KR" altLang="en-US" dirty="0" smtClean="0"/>
              <a:t>平沼</a:t>
            </a:r>
            <a:r>
              <a:rPr lang="en-US" altLang="ko-KR" dirty="0" smtClean="0"/>
              <a:t>)</a:t>
            </a:r>
            <a:r>
              <a:rPr lang="ko-KR" altLang="en-US" dirty="0" smtClean="0"/>
              <a:t>로 창씨한 것으로 돼 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 </a:t>
            </a:r>
            <a:r>
              <a:rPr lang="ko-KR" altLang="en-US" dirty="0" smtClean="0">
                <a:hlinkClick r:id="rId2" tooltip="일본"/>
              </a:rPr>
              <a:t>일본</a:t>
            </a:r>
            <a:r>
              <a:rPr lang="ko-KR" altLang="en-US" dirty="0" smtClean="0"/>
              <a:t> 유학에 뜻을 둔 윤동주의 도일을 위해선 성씨를 히라누마로 창씨를 개명하게 되었다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윤동주의 창씨개명은 본인의 의사와는 관계 없는 것이었다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그의 연보에 의하면 윤동주가 전시의 학제 단축으로 </a:t>
            </a:r>
            <a:r>
              <a:rPr lang="en-US" altLang="ko-KR" dirty="0" smtClean="0"/>
              <a:t>3</a:t>
            </a:r>
            <a:r>
              <a:rPr lang="ko-KR" altLang="en-US" dirty="0" smtClean="0"/>
              <a:t>개월 앞당겨 </a:t>
            </a:r>
            <a:r>
              <a:rPr lang="ko-KR" altLang="en-US" dirty="0" smtClean="0">
                <a:hlinkClick r:id="rId3" tooltip="연희전문학교"/>
              </a:rPr>
              <a:t>연희전문학교</a:t>
            </a:r>
            <a:r>
              <a:rPr lang="ko-KR" altLang="en-US" dirty="0" smtClean="0"/>
              <a:t> </a:t>
            </a:r>
            <a:r>
              <a:rPr lang="en-US" altLang="ko-KR" dirty="0" smtClean="0"/>
              <a:t>4</a:t>
            </a:r>
            <a:r>
              <a:rPr lang="ko-KR" altLang="en-US" dirty="0" smtClean="0"/>
              <a:t>학년을 졸업하면서 </a:t>
            </a:r>
            <a:r>
              <a:rPr lang="en-US" altLang="ko-KR" dirty="0" smtClean="0">
                <a:hlinkClick r:id="rId4" tooltip="1941년"/>
              </a:rPr>
              <a:t>1941</a:t>
            </a:r>
            <a:r>
              <a:rPr lang="ko-KR" altLang="en-US" dirty="0" smtClean="0">
                <a:hlinkClick r:id="rId4" tooltip="1941년"/>
              </a:rPr>
              <a:t>년</a:t>
            </a:r>
            <a:r>
              <a:rPr lang="ko-KR" altLang="en-US" dirty="0" smtClean="0"/>
              <a:t>연말에 </a:t>
            </a:r>
            <a:r>
              <a:rPr lang="en-US" altLang="ko-KR" dirty="0" smtClean="0"/>
              <a:t>"</a:t>
            </a:r>
            <a:r>
              <a:rPr lang="ko-KR" altLang="en-US" dirty="0" smtClean="0"/>
              <a:t>고향 집에서 일제의 탄압과 동주의 도일 수속을 위해 성씨를 </a:t>
            </a:r>
            <a:r>
              <a:rPr lang="en-US" altLang="ko-KR" dirty="0" smtClean="0"/>
              <a:t>'</a:t>
            </a:r>
            <a:r>
              <a:rPr lang="ko-KR" altLang="en-US" dirty="0" smtClean="0"/>
              <a:t>히라누마</a:t>
            </a:r>
            <a:r>
              <a:rPr lang="en-US" altLang="ko-KR" dirty="0" smtClean="0"/>
              <a:t>'</a:t>
            </a:r>
            <a:r>
              <a:rPr lang="ko-KR" altLang="en-US" dirty="0" smtClean="0"/>
              <a:t>로 창씨했다 는 것이다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개명 후 윤동주는 매우 괴로워했다 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창씨개명계를 내기 닷새 전에 그는 </a:t>
            </a:r>
            <a:r>
              <a:rPr lang="ko-KR" altLang="en-US" dirty="0" smtClean="0">
                <a:hlinkClick r:id="rId5" tooltip="창씨개명"/>
              </a:rPr>
              <a:t>창씨개명</a:t>
            </a:r>
            <a:r>
              <a:rPr lang="ko-KR" altLang="en-US" dirty="0" smtClean="0"/>
              <a:t>에 따른 고통과 참담한 비애를 그린 시 </a:t>
            </a:r>
            <a:r>
              <a:rPr lang="ko-KR" altLang="en-US" dirty="0" smtClean="0">
                <a:hlinkClick r:id="rId6" tooltip="참회록"/>
              </a:rPr>
              <a:t>참회록</a:t>
            </a:r>
            <a:r>
              <a:rPr lang="ko-KR" altLang="en-US" dirty="0" smtClean="0"/>
              <a:t>을 썼다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ko-KR" altLang="en-US" dirty="0" smtClean="0"/>
              <a:t>윤동주의 창씨개명설은 해방 이후에는 알려지지 않았다가 </a:t>
            </a:r>
            <a:r>
              <a:rPr lang="en-US" altLang="ko-KR" dirty="0" smtClean="0">
                <a:hlinkClick r:id="rId7" tooltip="1990년"/>
              </a:rPr>
              <a:t>1990</a:t>
            </a:r>
            <a:r>
              <a:rPr lang="ko-KR" altLang="en-US" dirty="0" smtClean="0">
                <a:hlinkClick r:id="rId7" tooltip="1990년"/>
              </a:rPr>
              <a:t>년</a:t>
            </a:r>
            <a:r>
              <a:rPr lang="ko-KR" altLang="en-US" dirty="0" smtClean="0"/>
              <a:t>대에 와서 알려지게 되었다</a:t>
            </a:r>
            <a:r>
              <a:rPr lang="en-US" altLang="ko-KR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/>
              <a:t>일본 유학생활과 체포</a:t>
            </a:r>
            <a:br>
              <a:rPr lang="ko-KR" alt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447800"/>
            <a:ext cx="6400800" cy="4572000"/>
          </a:xfrm>
        </p:spPr>
        <p:txBody>
          <a:bodyPr>
            <a:normAutofit fontScale="55000" lnSpcReduction="20000"/>
          </a:bodyPr>
          <a:lstStyle/>
          <a:p>
            <a:r>
              <a:rPr lang="en-US" altLang="ko-KR" dirty="0" smtClean="0">
                <a:hlinkClick r:id="rId2" tooltip="1942년"/>
              </a:rPr>
              <a:t>1942</a:t>
            </a:r>
            <a:r>
              <a:rPr lang="ko-KR" altLang="en-US" dirty="0" smtClean="0">
                <a:hlinkClick r:id="rId2" tooltip="1942년"/>
              </a:rPr>
              <a:t>년</a:t>
            </a:r>
            <a:r>
              <a:rPr lang="ko-KR" altLang="en-US" dirty="0" smtClean="0"/>
              <a:t>에는 </a:t>
            </a:r>
            <a:r>
              <a:rPr lang="ko-KR" altLang="en-US" dirty="0" smtClean="0">
                <a:hlinkClick r:id="rId3" tooltip="일본"/>
              </a:rPr>
              <a:t>일본</a:t>
            </a:r>
            <a:r>
              <a:rPr lang="ko-KR" altLang="en-US" dirty="0" smtClean="0"/>
              <a:t>으로 건너가 </a:t>
            </a:r>
            <a:r>
              <a:rPr lang="ko-KR" altLang="en-US" dirty="0" smtClean="0">
                <a:hlinkClick r:id="rId4" tooltip="도쿄"/>
              </a:rPr>
              <a:t>도쿄</a:t>
            </a:r>
            <a:r>
              <a:rPr lang="ko-KR" altLang="en-US" dirty="0" smtClean="0"/>
              <a:t> </a:t>
            </a:r>
            <a:r>
              <a:rPr lang="ko-KR" altLang="en-US" dirty="0" smtClean="0">
                <a:hlinkClick r:id="rId5" tooltip="릿쿄 대학"/>
              </a:rPr>
              <a:t>릿쿄 대학</a:t>
            </a:r>
            <a:r>
              <a:rPr lang="en-US" altLang="ko-KR" dirty="0" smtClean="0"/>
              <a:t>(</a:t>
            </a:r>
            <a:r>
              <a:rPr lang="ko-KR" altLang="en-US" dirty="0" smtClean="0"/>
              <a:t>立教大学</a:t>
            </a:r>
            <a:r>
              <a:rPr lang="en-US" altLang="ko-KR" dirty="0" smtClean="0"/>
              <a:t>) </a:t>
            </a:r>
            <a:r>
              <a:rPr lang="ko-KR" altLang="en-US" dirty="0" smtClean="0"/>
              <a:t>영문과에 입학하였고</a:t>
            </a:r>
            <a:r>
              <a:rPr lang="en-US" altLang="ko-KR" dirty="0" smtClean="0"/>
              <a:t>, 6</a:t>
            </a:r>
            <a:r>
              <a:rPr lang="ko-KR" altLang="en-US" dirty="0" smtClean="0"/>
              <a:t>개월 후에 중퇴하여 </a:t>
            </a:r>
            <a:r>
              <a:rPr lang="ko-KR" altLang="en-US" dirty="0" smtClean="0">
                <a:hlinkClick r:id="rId6" tooltip="교토 시"/>
              </a:rPr>
              <a:t>교토 시</a:t>
            </a:r>
            <a:r>
              <a:rPr lang="ko-KR" altLang="en-US" dirty="0" smtClean="0"/>
              <a:t> </a:t>
            </a:r>
            <a:r>
              <a:rPr lang="ko-KR" altLang="en-US" dirty="0" smtClean="0">
                <a:hlinkClick r:id="rId7" tooltip="도시샤 대학"/>
              </a:rPr>
              <a:t>도시샤 대학</a:t>
            </a:r>
            <a:r>
              <a:rPr lang="ko-KR" altLang="en-US" dirty="0" smtClean="0"/>
              <a:t> 문학부로 전학하였다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그러나 그는 불령선인으로 지목되어 일본경찰의 감시를 당하고 있었다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>
                <a:hlinkClick r:id="rId8" tooltip="연세대학교"/>
              </a:rPr>
              <a:t>연세대학교</a:t>
            </a:r>
            <a:r>
              <a:rPr lang="ko-KR" altLang="en-US" dirty="0" smtClean="0"/>
              <a:t> 신촌 캠퍼스 경내에 있는 윤동주 시비</a:t>
            </a:r>
          </a:p>
          <a:p>
            <a:r>
              <a:rPr lang="en-US" altLang="ko-KR" dirty="0" smtClean="0">
                <a:hlinkClick r:id="rId9" tooltip="1943년"/>
              </a:rPr>
              <a:t>1943</a:t>
            </a:r>
            <a:r>
              <a:rPr lang="ko-KR" altLang="en-US" dirty="0" smtClean="0">
                <a:hlinkClick r:id="rId9" tooltip="1943년"/>
              </a:rPr>
              <a:t>년</a:t>
            </a:r>
            <a:r>
              <a:rPr lang="ko-KR" altLang="en-US" dirty="0" smtClean="0"/>
              <a:t> </a:t>
            </a:r>
            <a:r>
              <a:rPr lang="en-US" altLang="ko-KR" dirty="0" smtClean="0">
                <a:hlinkClick r:id="rId10" tooltip="7월 14일"/>
              </a:rPr>
              <a:t>7</a:t>
            </a:r>
            <a:r>
              <a:rPr lang="ko-KR" altLang="en-US" dirty="0" smtClean="0">
                <a:hlinkClick r:id="rId10" tooltip="7월 14일"/>
              </a:rPr>
              <a:t>월 </a:t>
            </a:r>
            <a:r>
              <a:rPr lang="en-US" altLang="ko-KR" dirty="0" smtClean="0">
                <a:hlinkClick r:id="rId10" tooltip="7월 14일"/>
              </a:rPr>
              <a:t>14</a:t>
            </a:r>
            <a:r>
              <a:rPr lang="ko-KR" altLang="en-US" dirty="0" smtClean="0">
                <a:hlinkClick r:id="rId10" tooltip="7월 14일"/>
              </a:rPr>
              <a:t>일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귀향길에 오르기 전 사상범으로 일본 경찰에 체포되어 교토의 카모가와 경찰서에 구금되었다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이듬해 교토 지방 재판소에서 </a:t>
            </a:r>
            <a:r>
              <a:rPr lang="en-US" altLang="ko-KR" dirty="0" smtClean="0"/>
              <a:t>2</a:t>
            </a:r>
            <a:r>
              <a:rPr lang="ko-KR" altLang="en-US" dirty="0" smtClean="0"/>
              <a:t>년형을 언도받고 </a:t>
            </a:r>
            <a:r>
              <a:rPr lang="ko-KR" altLang="en-US" dirty="0" smtClean="0">
                <a:hlinkClick r:id="rId11" tooltip="후쿠오카 형무소 (없는 문서)"/>
              </a:rPr>
              <a:t>후쿠오카 형무소</a:t>
            </a:r>
            <a:r>
              <a:rPr lang="ko-KR" altLang="en-US" dirty="0" smtClean="0"/>
              <a:t>에 수감되었다</a:t>
            </a:r>
            <a:r>
              <a:rPr lang="en-US" altLang="ko-KR" dirty="0" smtClean="0"/>
              <a:t>. </a:t>
            </a:r>
            <a:r>
              <a:rPr lang="en-US" altLang="ko-KR" dirty="0" smtClean="0">
                <a:hlinkClick r:id="rId12" tooltip="1944년"/>
              </a:rPr>
              <a:t>1944</a:t>
            </a:r>
            <a:r>
              <a:rPr lang="ko-KR" altLang="en-US" dirty="0" smtClean="0">
                <a:hlinkClick r:id="rId12" tooltip="1944년"/>
              </a:rPr>
              <a:t>년</a:t>
            </a:r>
            <a:r>
              <a:rPr lang="ko-KR" altLang="en-US" dirty="0" smtClean="0"/>
              <a:t> </a:t>
            </a:r>
            <a:r>
              <a:rPr lang="en-US" altLang="ko-KR" dirty="0" smtClean="0">
                <a:hlinkClick r:id="rId13" tooltip="3월 31일"/>
              </a:rPr>
              <a:t>3</a:t>
            </a:r>
            <a:r>
              <a:rPr lang="ko-KR" altLang="en-US" dirty="0" smtClean="0">
                <a:hlinkClick r:id="rId13" tooltip="3월 31일"/>
              </a:rPr>
              <a:t>월 </a:t>
            </a:r>
            <a:r>
              <a:rPr lang="en-US" altLang="ko-KR" dirty="0" smtClean="0">
                <a:hlinkClick r:id="rId13" tooltip="3월 31일"/>
              </a:rPr>
              <a:t>31</a:t>
            </a:r>
            <a:r>
              <a:rPr lang="ko-KR" altLang="en-US" dirty="0" smtClean="0">
                <a:hlinkClick r:id="rId13" tooltip="3월 31일"/>
              </a:rPr>
              <a:t>일</a:t>
            </a:r>
            <a:r>
              <a:rPr lang="ko-KR" altLang="en-US" dirty="0" smtClean="0"/>
              <a:t> 교토지방재판소 제</a:t>
            </a:r>
            <a:r>
              <a:rPr lang="en-US" altLang="ko-KR" dirty="0" smtClean="0"/>
              <a:t>1 </a:t>
            </a:r>
            <a:r>
              <a:rPr lang="ko-KR" altLang="en-US" dirty="0" smtClean="0"/>
              <a:t>형사부 이시이 히라오 재판장 명의로 된 판결문은 징역 </a:t>
            </a:r>
            <a:r>
              <a:rPr lang="en-US" altLang="ko-KR" dirty="0" smtClean="0"/>
              <a:t>2</a:t>
            </a:r>
            <a:r>
              <a:rPr lang="ko-KR" altLang="en-US" dirty="0" smtClean="0"/>
              <a:t>년형을 선고하면서 “윤동주는 어릴 적부터 민족학교 교육을 받고 사상적 문화적으로 심독했으며 친구 감화 등에 의해 대단한 민족의식을 갖고 내선</a:t>
            </a:r>
            <a:r>
              <a:rPr lang="en-US" altLang="ko-KR" dirty="0" smtClean="0"/>
              <a:t>(</a:t>
            </a:r>
            <a:r>
              <a:rPr lang="ko-KR" altLang="en-US" dirty="0" smtClean="0"/>
              <a:t>일본과 조선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차별 문제에 대하여 깊은 원망의 뜻을 품고 있었고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조선 독립의 야망을 실현시키려 하는 망동을 했다</a:t>
            </a:r>
            <a:r>
              <a:rPr lang="en-US" altLang="ko-KR" dirty="0" smtClean="0"/>
              <a:t>.”</a:t>
            </a:r>
            <a:r>
              <a:rPr lang="ko-KR" altLang="en-US" dirty="0" smtClean="0"/>
              <a:t>라고 적혀 있다</a:t>
            </a:r>
            <a:r>
              <a:rPr lang="en-US" altLang="ko-KR" dirty="0" smtClean="0"/>
              <a:t>.</a:t>
            </a:r>
            <a:r>
              <a:rPr lang="en-US" altLang="ko-KR" baseline="30000" dirty="0" smtClean="0">
                <a:hlinkClick r:id="rId14"/>
              </a:rPr>
              <a:t>[10]</a:t>
            </a:r>
            <a:r>
              <a:rPr lang="ko-KR" altLang="en-US" dirty="0" smtClean="0"/>
              <a:t> 교토지방 재판소에서 송몽규와 함께 치안유지법 제</a:t>
            </a:r>
            <a:r>
              <a:rPr lang="en-US" altLang="ko-KR" dirty="0" smtClean="0"/>
              <a:t>5</a:t>
            </a:r>
            <a:r>
              <a:rPr lang="ko-KR" altLang="en-US" dirty="0" smtClean="0"/>
              <a:t>조 위반죄로 징역 </a:t>
            </a:r>
            <a:r>
              <a:rPr lang="en-US" altLang="ko-KR" dirty="0" smtClean="0"/>
              <a:t>2</a:t>
            </a:r>
            <a:r>
              <a:rPr lang="ko-KR" altLang="en-US" dirty="0" smtClean="0"/>
              <a:t>년을 선고받은 뒤 후쿠오카 형무소로 이송되었다</a:t>
            </a:r>
            <a:r>
              <a:rPr lang="en-US" altLang="ko-KR" dirty="0" smtClean="0"/>
              <a:t>.</a:t>
            </a:r>
          </a:p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5800" y="1524000"/>
            <a:ext cx="1793641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/>
              <a:t>투옥과 최후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ko-KR" dirty="0" smtClean="0">
                <a:hlinkClick r:id="rId2" tooltip="1945년"/>
              </a:rPr>
              <a:t>1945</a:t>
            </a:r>
            <a:r>
              <a:rPr lang="ko-KR" altLang="en-US" dirty="0" smtClean="0">
                <a:hlinkClick r:id="rId2" tooltip="1945년"/>
              </a:rPr>
              <a:t>년</a:t>
            </a:r>
            <a:r>
              <a:rPr lang="ko-KR" altLang="en-US" dirty="0" smtClean="0"/>
              <a:t> </a:t>
            </a:r>
            <a:r>
              <a:rPr lang="en-US" altLang="ko-KR" dirty="0" smtClean="0">
                <a:hlinkClick r:id="rId3" tooltip="2월 16일"/>
              </a:rPr>
              <a:t>2</a:t>
            </a:r>
            <a:r>
              <a:rPr lang="ko-KR" altLang="en-US" dirty="0" smtClean="0">
                <a:hlinkClick r:id="rId3" tooltip="2월 16일"/>
              </a:rPr>
              <a:t>월 </a:t>
            </a:r>
            <a:r>
              <a:rPr lang="en-US" altLang="ko-KR" dirty="0" smtClean="0">
                <a:hlinkClick r:id="rId3" tooltip="2월 16일"/>
              </a:rPr>
              <a:t>16</a:t>
            </a:r>
            <a:r>
              <a:rPr lang="ko-KR" altLang="en-US" dirty="0" smtClean="0">
                <a:hlinkClick r:id="rId3" tooltip="2월 16일"/>
              </a:rPr>
              <a:t>일</a:t>
            </a:r>
            <a:r>
              <a:rPr lang="ko-KR" altLang="en-US" dirty="0" smtClean="0"/>
              <a:t> 오전 </a:t>
            </a:r>
            <a:r>
              <a:rPr lang="en-US" altLang="ko-KR" dirty="0" smtClean="0"/>
              <a:t>3</a:t>
            </a:r>
            <a:r>
              <a:rPr lang="ko-KR" altLang="en-US" dirty="0" smtClean="0"/>
              <a:t>시 </a:t>
            </a:r>
            <a:r>
              <a:rPr lang="en-US" altLang="ko-KR" dirty="0" smtClean="0"/>
              <a:t>36</a:t>
            </a:r>
            <a:r>
              <a:rPr lang="ko-KR" altLang="en-US" dirty="0" smtClean="0"/>
              <a:t>분 후쿠오카 형무소에서 옥사하였다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시신은 가족들에게 인도되어 그 해 </a:t>
            </a:r>
            <a:r>
              <a:rPr lang="en-US" altLang="ko-KR" dirty="0" smtClean="0"/>
              <a:t>3</a:t>
            </a:r>
            <a:r>
              <a:rPr lang="ko-KR" altLang="en-US" dirty="0" smtClean="0"/>
              <a:t>월 장례식을 치룬 후 </a:t>
            </a:r>
            <a:r>
              <a:rPr lang="ko-KR" altLang="en-US" dirty="0" smtClean="0">
                <a:hlinkClick r:id="rId4" tooltip="간도"/>
              </a:rPr>
              <a:t>간도</a:t>
            </a:r>
            <a:r>
              <a:rPr lang="ko-KR" altLang="en-US" dirty="0" smtClean="0"/>
              <a:t> 용정에 유해가 묻혔다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향년 </a:t>
            </a:r>
            <a:r>
              <a:rPr lang="en-US" altLang="ko-KR" dirty="0" smtClean="0"/>
              <a:t>29</a:t>
            </a:r>
            <a:r>
              <a:rPr lang="ko-KR" altLang="en-US" dirty="0" smtClean="0"/>
              <a:t>세</a:t>
            </a:r>
          </a:p>
          <a:p>
            <a:r>
              <a:rPr lang="ko-KR" altLang="en-US" dirty="0" smtClean="0"/>
              <a:t>그가 죽고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일 뒤 </a:t>
            </a:r>
            <a:r>
              <a:rPr lang="en-US" altLang="ko-KR" dirty="0" smtClean="0"/>
              <a:t>'2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16</a:t>
            </a:r>
            <a:r>
              <a:rPr lang="ko-KR" altLang="en-US" dirty="0" smtClean="0"/>
              <a:t>일 동주 사망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시체 가지러오라</a:t>
            </a:r>
            <a:r>
              <a:rPr lang="en-US" altLang="ko-KR" dirty="0" smtClean="0"/>
              <a:t>' </a:t>
            </a:r>
            <a:r>
              <a:rPr lang="ko-KR" altLang="en-US" dirty="0" smtClean="0"/>
              <a:t>는 전보가 고향집에 배달되었다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부친 </a:t>
            </a:r>
            <a:r>
              <a:rPr lang="ko-KR" altLang="en-US" dirty="0" smtClean="0">
                <a:hlinkClick r:id="rId5" tooltip="윤영석"/>
              </a:rPr>
              <a:t>윤영석</a:t>
            </a:r>
            <a:r>
              <a:rPr lang="ko-KR" altLang="en-US" dirty="0" smtClean="0"/>
              <a:t>과 당숙 </a:t>
            </a:r>
            <a:r>
              <a:rPr lang="ko-KR" altLang="en-US" dirty="0" smtClean="0">
                <a:hlinkClick r:id="rId6" tooltip="윤영춘"/>
              </a:rPr>
              <a:t>윤영춘</a:t>
            </a:r>
            <a:r>
              <a:rPr lang="ko-KR" altLang="en-US" dirty="0" smtClean="0"/>
              <a:t>이 시신을 인수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수습하러 </a:t>
            </a:r>
            <a:r>
              <a:rPr lang="ko-KR" altLang="en-US" dirty="0" smtClean="0">
                <a:hlinkClick r:id="rId7" tooltip="일본"/>
              </a:rPr>
              <a:t>일본</a:t>
            </a:r>
            <a:r>
              <a:rPr lang="ko-KR" altLang="en-US" dirty="0" smtClean="0"/>
              <a:t>으로 건너간 후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그런데 뒤늦게 </a:t>
            </a:r>
            <a:r>
              <a:rPr lang="en-US" altLang="ko-KR" dirty="0" smtClean="0"/>
              <a:t>'</a:t>
            </a:r>
            <a:r>
              <a:rPr lang="ko-KR" altLang="en-US" dirty="0" smtClean="0"/>
              <a:t>동주 위독하니 보석할 수 있음</a:t>
            </a:r>
            <a:r>
              <a:rPr lang="en-US" altLang="ko-KR" dirty="0" smtClean="0"/>
              <a:t>. </a:t>
            </a:r>
            <a:r>
              <a:rPr lang="ko-KR" altLang="en-US" dirty="0" smtClean="0"/>
              <a:t>만일 사망시에는 시체를 가져가거나 아니면 큐슈제대</a:t>
            </a:r>
            <a:r>
              <a:rPr lang="en-US" altLang="ko-KR" dirty="0" smtClean="0"/>
              <a:t>(</a:t>
            </a:r>
            <a:r>
              <a:rPr lang="ko-KR" altLang="en-US" dirty="0" smtClean="0"/>
              <a:t>九州帝大</a:t>
            </a:r>
            <a:r>
              <a:rPr lang="en-US" altLang="ko-KR" dirty="0" smtClean="0"/>
              <a:t>) </a:t>
            </a:r>
            <a:r>
              <a:rPr lang="ko-KR" altLang="en-US" dirty="0" smtClean="0"/>
              <a:t>의학부에 해부용으로 제공할 것임</a:t>
            </a:r>
            <a:r>
              <a:rPr lang="en-US" altLang="ko-KR" dirty="0" smtClean="0"/>
              <a:t>. </a:t>
            </a:r>
            <a:r>
              <a:rPr lang="ko-KR" altLang="en-US" dirty="0" smtClean="0"/>
              <a:t>속답 바람</a:t>
            </a:r>
            <a:r>
              <a:rPr lang="en-US" altLang="ko-KR" dirty="0" smtClean="0"/>
              <a:t>' </a:t>
            </a:r>
            <a:r>
              <a:rPr lang="ko-KR" altLang="en-US" dirty="0" smtClean="0"/>
              <a:t>이라는 우편 통지서가 고향집에 배달되었다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후일 윤동주의 동생 윤일주는 이를 두고 </a:t>
            </a:r>
            <a:r>
              <a:rPr lang="en-US" altLang="ko-KR" dirty="0" smtClean="0"/>
              <a:t>"</a:t>
            </a:r>
            <a:r>
              <a:rPr lang="ko-KR" altLang="en-US" dirty="0" smtClean="0"/>
              <a:t>사망 전보보다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일이나 늦게 온 이것을 본 집안 사람들의 원통함은 이를 갈고도 남음이 있었다</a:t>
            </a:r>
            <a:r>
              <a:rPr lang="en-US" altLang="ko-KR" dirty="0" smtClean="0"/>
              <a:t>."</a:t>
            </a:r>
            <a:r>
              <a:rPr lang="ko-KR" altLang="en-US" dirty="0" smtClean="0"/>
              <a:t>고 회고하였다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옥중에서 정체를 알 수 없는 주사를 맞았다는 주장 등 그의 죽음은 일제 말기에 있었던 </a:t>
            </a:r>
            <a:r>
              <a:rPr lang="ko-KR" altLang="en-US" dirty="0" smtClean="0">
                <a:hlinkClick r:id="rId8" tooltip="생체실험"/>
              </a:rPr>
              <a:t>생체실험</a:t>
            </a:r>
            <a:r>
              <a:rPr lang="ko-KR" altLang="en-US" dirty="0" smtClean="0"/>
              <a:t>에 의한 것이라는 의문이 수차례 제기되었다</a:t>
            </a:r>
            <a:r>
              <a:rPr lang="en-US" altLang="ko-KR" dirty="0" smtClean="0"/>
              <a:t>.</a:t>
            </a:r>
            <a:r>
              <a:rPr lang="en-US" altLang="ko-KR" baseline="30000" dirty="0" smtClean="0">
                <a:hlinkClick r:id="rId9"/>
              </a:rPr>
              <a:t>[11]</a:t>
            </a:r>
            <a:endParaRPr lang="ko-KR" alt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평가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ko-KR" dirty="0" smtClean="0">
                <a:hlinkClick r:id="rId2" tooltip="1947년"/>
              </a:rPr>
              <a:t>1947</a:t>
            </a:r>
            <a:r>
              <a:rPr lang="ko-KR" altLang="en-US" dirty="0" smtClean="0">
                <a:hlinkClick r:id="rId2" tooltip="1947년"/>
              </a:rPr>
              <a:t>년</a:t>
            </a:r>
            <a:r>
              <a:rPr lang="ko-KR" altLang="en-US" dirty="0" smtClean="0"/>
              <a:t> </a:t>
            </a:r>
            <a:r>
              <a:rPr lang="en-US" altLang="ko-KR" dirty="0" smtClean="0">
                <a:hlinkClick r:id="rId3" tooltip="2월"/>
              </a:rPr>
              <a:t>2</a:t>
            </a:r>
            <a:r>
              <a:rPr lang="ko-KR" altLang="en-US" dirty="0" smtClean="0">
                <a:hlinkClick r:id="rId3" tooltip="2월"/>
              </a:rPr>
              <a:t>월</a:t>
            </a:r>
            <a:r>
              <a:rPr lang="ko-KR" altLang="en-US" dirty="0" smtClean="0"/>
              <a:t> </a:t>
            </a:r>
            <a:r>
              <a:rPr lang="ko-KR" altLang="en-US" dirty="0" smtClean="0">
                <a:hlinkClick r:id="rId4" tooltip="정지용"/>
              </a:rPr>
              <a:t>정지용</a:t>
            </a:r>
            <a:r>
              <a:rPr lang="ko-KR" altLang="en-US" dirty="0" smtClean="0"/>
              <a:t>의 소개로 </a:t>
            </a:r>
            <a:r>
              <a:rPr lang="ko-KR" altLang="en-US" dirty="0" smtClean="0">
                <a:hlinkClick r:id="rId5" tooltip="경향신문"/>
              </a:rPr>
              <a:t>경향신문</a:t>
            </a:r>
            <a:r>
              <a:rPr lang="ko-KR" altLang="en-US" dirty="0" smtClean="0"/>
              <a:t>에 유작이 처음 소개되고 함께 추도회가 거행된다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>
                <a:hlinkClick r:id="rId6" tooltip="1948년"/>
              </a:rPr>
              <a:t>1948</a:t>
            </a:r>
            <a:r>
              <a:rPr lang="ko-KR" altLang="en-US" dirty="0" smtClean="0">
                <a:hlinkClick r:id="rId6" tooltip="1948년"/>
              </a:rPr>
              <a:t>년</a:t>
            </a:r>
            <a:r>
              <a:rPr lang="ko-KR" altLang="en-US" dirty="0" smtClean="0"/>
              <a:t> </a:t>
            </a:r>
            <a:r>
              <a:rPr lang="en-US" altLang="ko-KR" dirty="0" smtClean="0"/>
              <a:t>1</a:t>
            </a:r>
            <a:r>
              <a:rPr lang="ko-KR" altLang="en-US" dirty="0" smtClean="0"/>
              <a:t>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윤동주의 유작 </a:t>
            </a:r>
            <a:r>
              <a:rPr lang="en-US" altLang="ko-KR" dirty="0" smtClean="0"/>
              <a:t>31</a:t>
            </a:r>
            <a:r>
              <a:rPr lang="ko-KR" altLang="en-US" dirty="0" smtClean="0"/>
              <a:t>편과 </a:t>
            </a:r>
            <a:r>
              <a:rPr lang="ko-KR" altLang="en-US" dirty="0" smtClean="0">
                <a:hlinkClick r:id="rId4" tooltip="정지용"/>
              </a:rPr>
              <a:t>정지용</a:t>
            </a:r>
            <a:r>
              <a:rPr lang="ko-KR" altLang="en-US" dirty="0" smtClean="0"/>
              <a:t>의 서문으로 이루어진 유고시집 </a:t>
            </a:r>
            <a:r>
              <a:rPr lang="en-US" altLang="ko-KR" dirty="0" smtClean="0"/>
              <a:t>《</a:t>
            </a:r>
            <a:r>
              <a:rPr lang="ko-KR" altLang="en-US" dirty="0" smtClean="0">
                <a:hlinkClick r:id="rId7" tooltip="하늘과 바람과 별과 시"/>
              </a:rPr>
              <a:t>하늘과 바람과 별과 시</a:t>
            </a:r>
            <a:r>
              <a:rPr lang="en-US" altLang="ko-KR" dirty="0" smtClean="0"/>
              <a:t>》</a:t>
            </a:r>
            <a:r>
              <a:rPr lang="ko-KR" altLang="en-US" dirty="0" smtClean="0"/>
              <a:t>를 정음사에서 간행하였다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이후 </a:t>
            </a:r>
            <a:r>
              <a:rPr lang="en-US" altLang="ko-KR" dirty="0" smtClean="0">
                <a:hlinkClick r:id="rId8" tooltip="1962년"/>
              </a:rPr>
              <a:t>1962</a:t>
            </a:r>
            <a:r>
              <a:rPr lang="ko-KR" altLang="en-US" dirty="0" smtClean="0">
                <a:hlinkClick r:id="rId8" tooltip="1962년"/>
              </a:rPr>
              <a:t>년</a:t>
            </a:r>
            <a:r>
              <a:rPr lang="en-US" altLang="ko-KR" dirty="0" smtClean="0">
                <a:hlinkClick r:id="rId9" tooltip="3월"/>
              </a:rPr>
              <a:t>3</a:t>
            </a:r>
            <a:r>
              <a:rPr lang="ko-KR" altLang="en-US" dirty="0" smtClean="0">
                <a:hlinkClick r:id="rId9" tooltip="3월"/>
              </a:rPr>
              <a:t>월</a:t>
            </a:r>
            <a:r>
              <a:rPr lang="ko-KR" altLang="en-US" dirty="0" smtClean="0"/>
              <a:t>부터 독립유공자를 대량으로 발굴 포상할 때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그에게도 </a:t>
            </a:r>
            <a:r>
              <a:rPr lang="ko-KR" altLang="en-US" dirty="0" smtClean="0">
                <a:hlinkClick r:id="rId10" tooltip="건국훈장"/>
              </a:rPr>
              <a:t>건국공로훈장</a:t>
            </a:r>
            <a:r>
              <a:rPr lang="ko-KR" altLang="en-US" dirty="0" smtClean="0"/>
              <a:t> 서훈이 신청되었으나 유족들이 사양하였다</a:t>
            </a:r>
            <a:r>
              <a:rPr lang="en-US" altLang="ko-KR" dirty="0" smtClean="0"/>
              <a:t>. </a:t>
            </a:r>
            <a:r>
              <a:rPr lang="en-US" altLang="ko-KR" dirty="0" smtClean="0">
                <a:hlinkClick r:id="rId11" tooltip="1990년"/>
              </a:rPr>
              <a:t>1990</a:t>
            </a:r>
            <a:r>
              <a:rPr lang="ko-KR" altLang="en-US" dirty="0" smtClean="0">
                <a:hlinkClick r:id="rId11" tooltip="1990년"/>
              </a:rPr>
              <a:t>년</a:t>
            </a:r>
            <a:r>
              <a:rPr lang="ko-KR" altLang="en-US" dirty="0" smtClean="0"/>
              <a:t> </a:t>
            </a:r>
            <a:r>
              <a:rPr lang="en-US" altLang="ko-KR" dirty="0" smtClean="0">
                <a:hlinkClick r:id="rId12" tooltip="8월 15일"/>
              </a:rPr>
              <a:t>8</a:t>
            </a:r>
            <a:r>
              <a:rPr lang="ko-KR" altLang="en-US" dirty="0" smtClean="0">
                <a:hlinkClick r:id="rId12" tooltip="8월 15일"/>
              </a:rPr>
              <a:t>월 </a:t>
            </a:r>
            <a:r>
              <a:rPr lang="en-US" altLang="ko-KR" dirty="0" smtClean="0">
                <a:hlinkClick r:id="rId12" tooltip="8월 15일"/>
              </a:rPr>
              <a:t>15</a:t>
            </a:r>
            <a:r>
              <a:rPr lang="ko-KR" altLang="en-US" dirty="0" smtClean="0">
                <a:hlinkClick r:id="rId12" tooltip="8월 15일"/>
              </a:rPr>
              <a:t>일</a:t>
            </a:r>
            <a:r>
              <a:rPr lang="ko-KR" altLang="en-US" dirty="0" smtClean="0"/>
              <a:t>에야 </a:t>
            </a:r>
            <a:r>
              <a:rPr lang="ko-KR" altLang="en-US" dirty="0" smtClean="0">
                <a:hlinkClick r:id="rId10" tooltip="건국훈장"/>
              </a:rPr>
              <a:t>건국공로훈장 독립장</a:t>
            </a:r>
            <a:r>
              <a:rPr lang="ko-KR" altLang="en-US" dirty="0" smtClean="0"/>
              <a:t>이 추서되었다</a:t>
            </a:r>
            <a:r>
              <a:rPr lang="en-US" altLang="ko-KR" dirty="0" smtClean="0"/>
              <a:t>. 1985</a:t>
            </a:r>
            <a:r>
              <a:rPr lang="ko-KR" altLang="en-US" dirty="0" smtClean="0"/>
              <a:t>년에는 그의 시정신을 계승하기 위한 </a:t>
            </a:r>
            <a:r>
              <a:rPr lang="ko-KR" altLang="en-US" dirty="0" smtClean="0">
                <a:hlinkClick r:id="rId13" tooltip="윤동주문학상"/>
              </a:rPr>
              <a:t>윤동주문학상</a:t>
            </a:r>
            <a:r>
              <a:rPr lang="ko-KR" altLang="en-US" dirty="0" smtClean="0"/>
              <a:t>이 한국문인협회에의해 제정되었다</a:t>
            </a:r>
            <a:r>
              <a:rPr lang="en-US" altLang="ko-KR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 descr="http://cfile23.uf.tistory.com/image/110C8A1F4B0C6F4F28250B"/>
          <p:cNvPicPr>
            <a:picLocks noChangeAspect="1" noChangeArrowheads="1"/>
          </p:cNvPicPr>
          <p:nvPr/>
        </p:nvPicPr>
        <p:blipFill>
          <a:blip r:embed="rId2" cstate="print"/>
          <a:srcRect b="52000"/>
          <a:stretch>
            <a:fillRect/>
          </a:stretch>
        </p:blipFill>
        <p:spPr bwMode="auto">
          <a:xfrm>
            <a:off x="0" y="0"/>
            <a:ext cx="910166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고등부 한글 수업의 목적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i="1" dirty="0" smtClean="0"/>
              <a:t>한국어 말하기</a:t>
            </a:r>
            <a:r>
              <a:rPr lang="en-US" altLang="ko-KR" i="1" dirty="0" smtClean="0"/>
              <a:t>, </a:t>
            </a:r>
            <a:r>
              <a:rPr lang="ko-KR" altLang="en-US" i="1" dirty="0" smtClean="0"/>
              <a:t>읽기</a:t>
            </a:r>
            <a:r>
              <a:rPr lang="en-US" altLang="ko-KR" i="1" dirty="0" smtClean="0"/>
              <a:t>, </a:t>
            </a:r>
            <a:r>
              <a:rPr lang="ko-KR" altLang="en-US" i="1" dirty="0" smtClean="0"/>
              <a:t>쓰기의 수준 향상</a:t>
            </a:r>
            <a:endParaRPr lang="en-US" altLang="ko-KR" i="1" dirty="0" smtClean="0"/>
          </a:p>
          <a:p>
            <a:r>
              <a:rPr lang="ko-KR" altLang="en-US" i="1" dirty="0" smtClean="0"/>
              <a:t>문화와 역사에 대한 이해</a:t>
            </a:r>
            <a:endParaRPr lang="en-US" altLang="ko-KR" i="1" dirty="0" smtClean="0"/>
          </a:p>
          <a:p>
            <a:r>
              <a:rPr lang="ko-KR" altLang="en-US" i="1" dirty="0" smtClean="0"/>
              <a:t>중학교 문학 </a:t>
            </a:r>
            <a:r>
              <a:rPr lang="en-US" altLang="ko-KR" i="1" dirty="0" smtClean="0"/>
              <a:t>(</a:t>
            </a:r>
            <a:r>
              <a:rPr lang="ko-KR" altLang="en-US" i="1" dirty="0" smtClean="0"/>
              <a:t>시와 수필</a:t>
            </a:r>
            <a:r>
              <a:rPr lang="en-US" altLang="ko-KR" i="1" dirty="0" smtClean="0"/>
              <a:t>)</a:t>
            </a:r>
          </a:p>
          <a:p>
            <a:r>
              <a:rPr lang="ko-KR" altLang="en-US" i="1" dirty="0" smtClean="0"/>
              <a:t>근대역사 고찰</a:t>
            </a:r>
            <a:endParaRPr lang="en-US" i="1" dirty="0" smtClean="0"/>
          </a:p>
          <a:p>
            <a:r>
              <a:rPr lang="en-US" i="1" dirty="0" smtClean="0"/>
              <a:t>SAT II </a:t>
            </a:r>
            <a:r>
              <a:rPr lang="ko-KR" altLang="en-US" i="1" dirty="0" smtClean="0"/>
              <a:t>한국어</a:t>
            </a:r>
            <a:endParaRPr lang="en-US" altLang="ko-KR" i="1" dirty="0" smtClean="0"/>
          </a:p>
          <a:p>
            <a:r>
              <a:rPr lang="ko-KR" altLang="en-US" i="1" dirty="0" smtClean="0"/>
              <a:t>한국어 능력시험</a:t>
            </a:r>
            <a:endParaRPr lang="en-US" altLang="ko-KR" i="1" dirty="0" smtClean="0"/>
          </a:p>
          <a:p>
            <a:endParaRPr lang="en-US" altLang="ko-KR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cfile23.uf.tistory.com/image/110C8A1F4B0C6F4F28250B"/>
          <p:cNvPicPr>
            <a:picLocks noChangeAspect="1" noChangeArrowheads="1"/>
          </p:cNvPicPr>
          <p:nvPr/>
        </p:nvPicPr>
        <p:blipFill>
          <a:blip r:embed="rId2" cstate="print"/>
          <a:srcRect t="48000" b="-3112"/>
          <a:stretch>
            <a:fillRect/>
          </a:stretch>
        </p:blipFill>
        <p:spPr bwMode="auto">
          <a:xfrm>
            <a:off x="0" y="0"/>
            <a:ext cx="9144000" cy="7307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106"/>
            <a:ext cx="9123947" cy="687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3048000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ko-KR" alt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교시</a:t>
            </a:r>
            <a:r>
              <a:rPr kumimoji="0" lang="en-US" altLang="ko-KR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ko-KR" alt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문법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ko-KR" altLang="en-US" dirty="0" smtClean="0"/>
              <a:t>교시</a:t>
            </a:r>
            <a:r>
              <a:rPr lang="en-US" altLang="ko-KR" dirty="0" smtClean="0"/>
              <a:t>: </a:t>
            </a:r>
            <a:r>
              <a:rPr lang="ko-KR" altLang="en-US" dirty="0" smtClean="0"/>
              <a:t>문법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교과서</a:t>
            </a:r>
            <a:endParaRPr lang="en-US" altLang="ko-KR" dirty="0" smtClean="0"/>
          </a:p>
          <a:p>
            <a:r>
              <a:rPr lang="en-US" dirty="0" smtClean="0"/>
              <a:t>-</a:t>
            </a:r>
            <a:r>
              <a:rPr lang="ko-KR" altLang="en-US" dirty="0" smtClean="0"/>
              <a:t>기 전에</a:t>
            </a:r>
            <a:endParaRPr lang="en-US" altLang="ko-KR" dirty="0" smtClean="0"/>
          </a:p>
          <a:p>
            <a:r>
              <a:rPr lang="en-US" altLang="ko-KR" dirty="0" smtClean="0"/>
              <a:t>-(</a:t>
            </a:r>
            <a:r>
              <a:rPr lang="ko-KR" altLang="en-US" dirty="0" smtClean="0"/>
              <a:t>으</a:t>
            </a:r>
            <a:r>
              <a:rPr lang="en-US" altLang="ko-KR" dirty="0" smtClean="0"/>
              <a:t>)</a:t>
            </a:r>
            <a:r>
              <a:rPr lang="ko-KR" altLang="en-US" dirty="0" smtClean="0"/>
              <a:t>ㄴ 다음에</a:t>
            </a:r>
            <a:endParaRPr lang="en-US" altLang="ko-KR" dirty="0" smtClean="0"/>
          </a:p>
          <a:p>
            <a:r>
              <a:rPr lang="en-US" altLang="ko-KR" dirty="0" smtClean="0"/>
              <a:t>-</a:t>
            </a:r>
            <a:r>
              <a:rPr lang="ko-KR" altLang="en-US" dirty="0" smtClean="0"/>
              <a:t>아</a:t>
            </a:r>
            <a:r>
              <a:rPr lang="en-US" altLang="ko-KR" dirty="0" smtClean="0"/>
              <a:t>/</a:t>
            </a:r>
            <a:r>
              <a:rPr lang="ko-KR" altLang="en-US" dirty="0" smtClean="0"/>
              <a:t>어야 되다</a:t>
            </a:r>
            <a:endParaRPr lang="en-US" altLang="ko-KR" dirty="0" smtClean="0"/>
          </a:p>
          <a:p>
            <a:endParaRPr lang="en-US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219200"/>
            <a:ext cx="4581525" cy="491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ko-KR" altLang="en-US" dirty="0" smtClean="0"/>
              <a:t>문법 및 표현</a:t>
            </a:r>
            <a:r>
              <a:rPr lang="en-US" altLang="ko-KR" dirty="0" smtClean="0"/>
              <a:t>1</a:t>
            </a:r>
            <a:endParaRPr lang="en-US" dirty="0"/>
          </a:p>
        </p:txBody>
      </p:sp>
      <p:pic>
        <p:nvPicPr>
          <p:cNvPr id="317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838200"/>
            <a:ext cx="7010400" cy="582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59672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914400"/>
          </a:xfrm>
        </p:spPr>
        <p:txBody>
          <a:bodyPr/>
          <a:lstStyle/>
          <a:p>
            <a:r>
              <a:rPr lang="ko-KR" altLang="en-US" dirty="0" smtClean="0"/>
              <a:t>문법 및 표현 </a:t>
            </a:r>
            <a:r>
              <a:rPr lang="en-US" altLang="ko-KR" dirty="0" smtClean="0"/>
              <a:t>2</a:t>
            </a:r>
            <a:endParaRPr lang="en-US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6119"/>
            <a:ext cx="9225655" cy="581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1812"/>
            <a:ext cx="7696200" cy="664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8182436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7999049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수업의 구성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57200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1</a:t>
            </a:r>
            <a:r>
              <a:rPr lang="ko-KR" altLang="en-US" sz="1800" dirty="0" smtClean="0">
                <a:solidFill>
                  <a:srgbClr val="FF0000"/>
                </a:solidFill>
              </a:rPr>
              <a:t>교시 </a:t>
            </a:r>
            <a:r>
              <a:rPr lang="en-US" altLang="ko-KR" sz="1800" dirty="0" smtClean="0">
                <a:solidFill>
                  <a:srgbClr val="FF0000"/>
                </a:solidFill>
              </a:rPr>
              <a:t>: </a:t>
            </a:r>
            <a:r>
              <a:rPr lang="ko-KR" altLang="en-US" sz="1800" dirty="0" smtClean="0">
                <a:solidFill>
                  <a:srgbClr val="FF0000"/>
                </a:solidFill>
              </a:rPr>
              <a:t>문학</a:t>
            </a:r>
            <a:endParaRPr lang="en-US" altLang="ko-KR" sz="1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ko-KR" altLang="en-US" sz="1800" dirty="0" smtClean="0"/>
              <a:t>시</a:t>
            </a:r>
            <a:r>
              <a:rPr lang="en-US" sz="1800" dirty="0" smtClean="0"/>
              <a:t>,</a:t>
            </a:r>
            <a:r>
              <a:rPr lang="ko-KR" altLang="en-US" sz="1800" dirty="0" smtClean="0"/>
              <a:t>관용구</a:t>
            </a:r>
            <a:r>
              <a:rPr lang="en-US" sz="1800" dirty="0" smtClean="0"/>
              <a:t>,</a:t>
            </a:r>
            <a:r>
              <a:rPr lang="ko-KR" altLang="en-US" sz="1800" dirty="0" smtClean="0"/>
              <a:t>관용구</a:t>
            </a:r>
            <a:r>
              <a:rPr lang="en-US" sz="1800" dirty="0" smtClean="0"/>
              <a:t>, </a:t>
            </a:r>
            <a:r>
              <a:rPr lang="ko-KR" altLang="en-US" sz="1800" dirty="0" smtClean="0"/>
              <a:t>속담</a:t>
            </a:r>
            <a:r>
              <a:rPr lang="en-US" sz="1800" dirty="0" smtClean="0"/>
              <a:t>, </a:t>
            </a:r>
            <a:r>
              <a:rPr lang="ko-KR" altLang="en-US" sz="1800" dirty="0" smtClean="0"/>
              <a:t>사자성어</a:t>
            </a:r>
            <a:r>
              <a:rPr lang="en-US" sz="1800" dirty="0" smtClean="0"/>
              <a:t>, </a:t>
            </a:r>
            <a:r>
              <a:rPr lang="ko-KR" altLang="en-US" sz="1800" dirty="0" smtClean="0"/>
              <a:t>짧은 수필</a:t>
            </a:r>
            <a:r>
              <a:rPr lang="en-US" sz="1800" dirty="0" smtClean="0"/>
              <a:t>, </a:t>
            </a:r>
            <a:r>
              <a:rPr lang="ko-KR" altLang="en-US" sz="1800" dirty="0" smtClean="0"/>
              <a:t>명언</a:t>
            </a:r>
            <a:r>
              <a:rPr lang="en-US" sz="1800" dirty="0" smtClean="0"/>
              <a:t>, </a:t>
            </a:r>
            <a:r>
              <a:rPr lang="ko-KR" altLang="en-US" sz="1800" dirty="0" smtClean="0"/>
              <a:t>유명연설문 등</a:t>
            </a:r>
            <a:endParaRPr lang="en-US" altLang="ko-KR" sz="1800" dirty="0" smtClean="0"/>
          </a:p>
          <a:p>
            <a:r>
              <a:rPr lang="en-US" sz="1800" dirty="0" smtClean="0">
                <a:solidFill>
                  <a:srgbClr val="FF0000"/>
                </a:solidFill>
              </a:rPr>
              <a:t>2</a:t>
            </a:r>
            <a:r>
              <a:rPr lang="ko-KR" altLang="en-US" sz="1800" dirty="0" smtClean="0">
                <a:solidFill>
                  <a:srgbClr val="FF0000"/>
                </a:solidFill>
              </a:rPr>
              <a:t>교시 </a:t>
            </a:r>
            <a:r>
              <a:rPr lang="en-US" altLang="ko-KR" sz="1800" dirty="0" smtClean="0">
                <a:solidFill>
                  <a:srgbClr val="FF0000"/>
                </a:solidFill>
              </a:rPr>
              <a:t>: </a:t>
            </a:r>
            <a:r>
              <a:rPr lang="ko-KR" altLang="en-US" sz="1800" dirty="0" smtClean="0">
                <a:solidFill>
                  <a:srgbClr val="FF0000"/>
                </a:solidFill>
              </a:rPr>
              <a:t>문법</a:t>
            </a:r>
            <a:r>
              <a:rPr lang="en-US" sz="1800" dirty="0" smtClean="0">
                <a:solidFill>
                  <a:srgbClr val="FF0000"/>
                </a:solidFill>
              </a:rPr>
              <a:t>, </a:t>
            </a:r>
            <a:r>
              <a:rPr lang="ko-KR" altLang="en-US" sz="1800" dirty="0" smtClean="0">
                <a:solidFill>
                  <a:srgbClr val="FF0000"/>
                </a:solidFill>
              </a:rPr>
              <a:t>교과서</a:t>
            </a:r>
            <a:endParaRPr lang="en-US" altLang="ko-KR" sz="1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ko-KR" altLang="en-US" sz="1800" dirty="0" smtClean="0"/>
              <a:t>어법은 문장을 완성하는데 구조나 문법</a:t>
            </a:r>
            <a:r>
              <a:rPr lang="en-US" sz="1800" dirty="0" smtClean="0"/>
              <a:t>, </a:t>
            </a:r>
            <a:r>
              <a:rPr lang="ko-KR" altLang="en-US" sz="1800" dirty="0" smtClean="0"/>
              <a:t>어휘</a:t>
            </a:r>
            <a:r>
              <a:rPr lang="en-US" sz="1800" dirty="0" smtClean="0"/>
              <a:t>, </a:t>
            </a:r>
            <a:r>
              <a:rPr lang="ko-KR" altLang="en-US" sz="1800" dirty="0" smtClean="0"/>
              <a:t>문맥과 존칭어</a:t>
            </a:r>
            <a:r>
              <a:rPr lang="en-US" sz="1800" dirty="0" smtClean="0"/>
              <a:t>, </a:t>
            </a:r>
            <a:r>
              <a:rPr lang="ko-KR" altLang="en-US" sz="1800" dirty="0" smtClean="0"/>
              <a:t>시제</a:t>
            </a:r>
            <a:r>
              <a:rPr lang="en-US" sz="1800" dirty="0" smtClean="0"/>
              <a:t>, </a:t>
            </a:r>
            <a:r>
              <a:rPr lang="ko-KR" altLang="en-US" sz="1800" dirty="0" smtClean="0"/>
              <a:t>토씨</a:t>
            </a:r>
            <a:r>
              <a:rPr lang="en-US" sz="1800" dirty="0" smtClean="0"/>
              <a:t>, </a:t>
            </a:r>
            <a:r>
              <a:rPr lang="ko-KR" altLang="en-US" sz="1800" dirty="0" smtClean="0"/>
              <a:t>수</a:t>
            </a:r>
            <a:r>
              <a:rPr lang="en-US" sz="1800" dirty="0" smtClean="0"/>
              <a:t>, </a:t>
            </a:r>
            <a:r>
              <a:rPr lang="ko-KR" altLang="en-US" sz="1800" dirty="0" smtClean="0"/>
              <a:t>접속어</a:t>
            </a:r>
            <a:r>
              <a:rPr lang="en-US" sz="1800" dirty="0" smtClean="0"/>
              <a:t>, </a:t>
            </a:r>
            <a:r>
              <a:rPr lang="ko-KR" altLang="en-US" sz="1800" dirty="0" smtClean="0"/>
              <a:t>수식어</a:t>
            </a:r>
            <a:r>
              <a:rPr lang="en-US" sz="1800" dirty="0" smtClean="0"/>
              <a:t>, </a:t>
            </a:r>
            <a:r>
              <a:rPr lang="ko-KR" altLang="en-US" sz="1800" dirty="0" smtClean="0"/>
              <a:t>완료형 등을 바르게 쓸 수 있는가 등을 중점</a:t>
            </a:r>
            <a:endParaRPr lang="en-US" sz="1800" dirty="0" smtClean="0"/>
          </a:p>
          <a:p>
            <a:r>
              <a:rPr lang="ko-KR" altLang="en-US" sz="1800" dirty="0" smtClean="0"/>
              <a:t>휴식시간</a:t>
            </a:r>
            <a:r>
              <a:rPr lang="en-US" altLang="ko-KR" sz="1800" dirty="0" smtClean="0"/>
              <a:t>/</a:t>
            </a:r>
            <a:r>
              <a:rPr lang="ko-KR" altLang="en-US" sz="1800" dirty="0" smtClean="0"/>
              <a:t>간식</a:t>
            </a:r>
            <a:endParaRPr lang="en-US" sz="1800" dirty="0" smtClean="0"/>
          </a:p>
          <a:p>
            <a:r>
              <a:rPr lang="en-US" sz="1800" dirty="0" smtClean="0">
                <a:solidFill>
                  <a:srgbClr val="FF0000"/>
                </a:solidFill>
              </a:rPr>
              <a:t>3</a:t>
            </a:r>
            <a:r>
              <a:rPr lang="ko-KR" altLang="en-US" sz="1800" dirty="0" smtClean="0">
                <a:solidFill>
                  <a:srgbClr val="FF0000"/>
                </a:solidFill>
              </a:rPr>
              <a:t>교시 </a:t>
            </a:r>
            <a:r>
              <a:rPr lang="en-US" altLang="ko-KR" sz="1800" dirty="0" smtClean="0">
                <a:solidFill>
                  <a:srgbClr val="FF0000"/>
                </a:solidFill>
              </a:rPr>
              <a:t>: </a:t>
            </a:r>
            <a:r>
              <a:rPr lang="ko-KR" altLang="en-US" sz="1800" dirty="0" smtClean="0">
                <a:solidFill>
                  <a:srgbClr val="FF0000"/>
                </a:solidFill>
              </a:rPr>
              <a:t>듣기평가</a:t>
            </a:r>
            <a:endParaRPr lang="en-US" altLang="ko-KR" sz="1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ko-KR" altLang="en-US" sz="1800" dirty="0" smtClean="0"/>
              <a:t>출제경향을 분야별로 보면 듣기는 주로 일상생활에서 쉽게 접할 수 있는 여러 범위의 지식을 짧은 구어체 대화 중심</a:t>
            </a:r>
            <a:endParaRPr lang="en-US" sz="1800" dirty="0" smtClean="0"/>
          </a:p>
          <a:p>
            <a:pPr>
              <a:buNone/>
            </a:pPr>
            <a:r>
              <a:rPr lang="ko-KR" altLang="en-US" sz="1800" dirty="0" smtClean="0"/>
              <a:t>확인 및 심화 단원에 일상 대화부터 문의 및 상담 대화</a:t>
            </a:r>
            <a:r>
              <a:rPr lang="en-US" sz="1800" dirty="0" smtClean="0"/>
              <a:t>, </a:t>
            </a:r>
            <a:r>
              <a:rPr lang="ko-KR" altLang="en-US" sz="1800" dirty="0" smtClean="0"/>
              <a:t>또는 안내 방송 등의 다양한 담화 상황을 듣고 이해할 수 있도록 듣기 활동을 편성하였다</a:t>
            </a:r>
            <a:r>
              <a:rPr lang="en-US" sz="1800" dirty="0" smtClean="0"/>
              <a:t>. 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4</a:t>
            </a:r>
            <a:r>
              <a:rPr lang="ko-KR" altLang="en-US" sz="1800" dirty="0" smtClean="0">
                <a:solidFill>
                  <a:srgbClr val="FF0000"/>
                </a:solidFill>
              </a:rPr>
              <a:t>교시 </a:t>
            </a:r>
            <a:r>
              <a:rPr lang="en-US" altLang="ko-KR" sz="1800" dirty="0" smtClean="0">
                <a:solidFill>
                  <a:srgbClr val="FF0000"/>
                </a:solidFill>
              </a:rPr>
              <a:t>:</a:t>
            </a:r>
            <a:r>
              <a:rPr lang="ko-KR" altLang="en-US" sz="1800" dirty="0" smtClean="0">
                <a:solidFill>
                  <a:srgbClr val="FF0000"/>
                </a:solidFill>
              </a:rPr>
              <a:t> 독해력</a:t>
            </a:r>
            <a:r>
              <a:rPr lang="en-US" sz="1800" dirty="0" smtClean="0">
                <a:solidFill>
                  <a:srgbClr val="FF0000"/>
                </a:solidFill>
              </a:rPr>
              <a:t>, </a:t>
            </a:r>
            <a:r>
              <a:rPr lang="ko-KR" altLang="en-US" sz="1800" dirty="0" smtClean="0">
                <a:solidFill>
                  <a:srgbClr val="FF0000"/>
                </a:solidFill>
              </a:rPr>
              <a:t>작문 및 논설</a:t>
            </a:r>
            <a:r>
              <a:rPr lang="en-US" sz="1800" dirty="0" smtClean="0">
                <a:solidFill>
                  <a:srgbClr val="FF0000"/>
                </a:solidFill>
              </a:rPr>
              <a:t>, </a:t>
            </a:r>
            <a:r>
              <a:rPr lang="ko-KR" altLang="en-US" sz="1800" dirty="0" smtClean="0">
                <a:solidFill>
                  <a:srgbClr val="FF0000"/>
                </a:solidFill>
              </a:rPr>
              <a:t>쓰기</a:t>
            </a:r>
            <a:endParaRPr lang="en-US" altLang="ko-KR" sz="1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ko-KR" altLang="en-US" sz="1800" dirty="0" smtClean="0"/>
              <a:t> 독해력 부문은 광고나 편지</a:t>
            </a:r>
            <a:r>
              <a:rPr lang="en-US" sz="1800" dirty="0" smtClean="0"/>
              <a:t>, </a:t>
            </a:r>
            <a:r>
              <a:rPr lang="ko-KR" altLang="en-US" sz="1800" dirty="0" smtClean="0"/>
              <a:t>신문 기사 등 다양한 짧고 긴 독해를 근거로 빠른 읽기와 요점 이해</a:t>
            </a:r>
            <a:endParaRPr lang="en-US" altLang="ko-KR" sz="1800" dirty="0" smtClean="0"/>
          </a:p>
          <a:p>
            <a:pPr>
              <a:buNone/>
            </a:pPr>
            <a:r>
              <a:rPr lang="ko-KR" altLang="en-US" sz="1800" dirty="0" smtClean="0"/>
              <a:t>쓰기는 주제에 관련해 자기의 의견 쓰기 및 요점 정리</a:t>
            </a:r>
            <a:endParaRPr lang="en-US" sz="1800" dirty="0" smtClean="0"/>
          </a:p>
          <a:p>
            <a:endParaRPr lang="en-US" altLang="ko-KR" sz="1800" dirty="0" smtClean="0"/>
          </a:p>
          <a:p>
            <a:endParaRPr lang="en-US" sz="1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2895600" cy="914400"/>
          </a:xfrm>
        </p:spPr>
        <p:txBody>
          <a:bodyPr/>
          <a:lstStyle/>
          <a:p>
            <a:r>
              <a:rPr lang="ko-KR" altLang="en-US" sz="2400" dirty="0" smtClean="0"/>
              <a:t>수수께끼</a:t>
            </a:r>
            <a:endParaRPr 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81000"/>
            <a:ext cx="6428659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수수께끼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81200"/>
            <a:ext cx="8179785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772400" cy="914400"/>
          </a:xfrm>
        </p:spPr>
        <p:txBody>
          <a:bodyPr/>
          <a:lstStyle/>
          <a:p>
            <a:r>
              <a:rPr lang="en-US" dirty="0" smtClean="0"/>
              <a:t>3</a:t>
            </a:r>
            <a:r>
              <a:rPr lang="ko-KR" altLang="en-US" dirty="0" smtClean="0"/>
              <a:t>교시</a:t>
            </a:r>
            <a:r>
              <a:rPr lang="en-US" altLang="ko-KR" dirty="0" smtClean="0"/>
              <a:t>: </a:t>
            </a:r>
            <a:r>
              <a:rPr lang="ko-KR" altLang="en-US" dirty="0" smtClean="0"/>
              <a:t>듣기평가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t="2222"/>
          <a:stretch>
            <a:fillRect/>
          </a:stretch>
        </p:blipFill>
        <p:spPr bwMode="auto">
          <a:xfrm>
            <a:off x="965993" y="-609600"/>
            <a:ext cx="7212013" cy="826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102" y="-606056"/>
            <a:ext cx="7289796" cy="80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988" y="-265814"/>
            <a:ext cx="7366024" cy="738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7584440" cy="541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819400"/>
            <a:ext cx="4962525" cy="308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7400925" cy="485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</a:t>
            </a:r>
            <a:r>
              <a:rPr lang="ko-KR" altLang="en-US" dirty="0" smtClean="0"/>
              <a:t>교시 듣기평가 문제지</a:t>
            </a:r>
            <a:r>
              <a:rPr lang="en-US" altLang="ko-KR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243" y="1828801"/>
            <a:ext cx="805146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듣기평가 문제</a:t>
            </a:r>
            <a:r>
              <a:rPr lang="en-US" altLang="ko-KR" dirty="0" smtClean="0"/>
              <a:t>2</a:t>
            </a:r>
            <a:endParaRPr lang="en-US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1585302"/>
            <a:ext cx="8249782" cy="489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10415"/>
            <a:ext cx="7924800" cy="473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ko-KR" altLang="en-US" dirty="0" smtClean="0"/>
              <a:t>교시</a:t>
            </a:r>
            <a:r>
              <a:rPr lang="en-US" altLang="ko-KR" dirty="0" smtClean="0"/>
              <a:t>: </a:t>
            </a:r>
            <a:r>
              <a:rPr lang="ko-KR" altLang="en-US" dirty="0" smtClean="0"/>
              <a:t>작문</a:t>
            </a:r>
            <a:endParaRPr lang="en-US" dirty="0"/>
          </a:p>
        </p:txBody>
      </p:sp>
      <p:pic>
        <p:nvPicPr>
          <p:cNvPr id="71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95400"/>
            <a:ext cx="7741105" cy="501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775"/>
            <a:ext cx="9677400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663" y="71438"/>
            <a:ext cx="6924675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7658100" cy="750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5719475" cy="687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1" y="5029200"/>
            <a:ext cx="5410199" cy="274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3855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828800"/>
            <a:ext cx="483453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112</TotalTime>
  <Words>295</Words>
  <Application>Microsoft Office PowerPoint</Application>
  <PresentationFormat>On-screen Show (4:3)</PresentationFormat>
  <Paragraphs>63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Metro</vt:lpstr>
      <vt:lpstr>로드아일랜드 한글학교 고등부</vt:lpstr>
      <vt:lpstr>고등부 한글 수업의 목적</vt:lpstr>
      <vt:lpstr>수업의 구성</vt:lpstr>
      <vt:lpstr>Slide 4</vt:lpstr>
      <vt:lpstr>Slide 5</vt:lpstr>
      <vt:lpstr>Slide 6</vt:lpstr>
      <vt:lpstr>Slide 7</vt:lpstr>
      <vt:lpstr>Slide 8</vt:lpstr>
      <vt:lpstr>Slide 9</vt:lpstr>
      <vt:lpstr>1교시: 문학 시, 속담, 고사성어</vt:lpstr>
      <vt:lpstr>Slide 11</vt:lpstr>
      <vt:lpstr>Slide 12</vt:lpstr>
      <vt:lpstr>Slide 13</vt:lpstr>
      <vt:lpstr>윤동주 시인</vt:lpstr>
      <vt:lpstr>창씨개명 </vt:lpstr>
      <vt:lpstr>일본 유학생활과 체포 </vt:lpstr>
      <vt:lpstr>투옥과 최후</vt:lpstr>
      <vt:lpstr>평가</vt:lpstr>
      <vt:lpstr>Slide 19</vt:lpstr>
      <vt:lpstr>Slide 20</vt:lpstr>
      <vt:lpstr>Slide 21</vt:lpstr>
      <vt:lpstr>Slide 22</vt:lpstr>
      <vt:lpstr>2교시: 문법</vt:lpstr>
      <vt:lpstr>문법 및 표현1</vt:lpstr>
      <vt:lpstr>Slide 25</vt:lpstr>
      <vt:lpstr>문법 및 표현 2</vt:lpstr>
      <vt:lpstr>Slide 27</vt:lpstr>
      <vt:lpstr>Slide 28</vt:lpstr>
      <vt:lpstr>Slide 29</vt:lpstr>
      <vt:lpstr>수수께끼</vt:lpstr>
      <vt:lpstr>수수께끼</vt:lpstr>
      <vt:lpstr>3교시: 듣기평가</vt:lpstr>
      <vt:lpstr>Slide 33</vt:lpstr>
      <vt:lpstr>Slide 34</vt:lpstr>
      <vt:lpstr>Slide 35</vt:lpstr>
      <vt:lpstr>Slide 36</vt:lpstr>
      <vt:lpstr>Slide 37</vt:lpstr>
      <vt:lpstr>Slide 38</vt:lpstr>
      <vt:lpstr>2교시 듣기평가 문제지 </vt:lpstr>
      <vt:lpstr>듣기평가 문제2</vt:lpstr>
      <vt:lpstr>Slide 41</vt:lpstr>
      <vt:lpstr>4교시: 작문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로드아일랜드 한글학교 고등부</dc:title>
  <dc:creator>ejeong</dc:creator>
  <cp:lastModifiedBy>ejeong</cp:lastModifiedBy>
  <cp:revision>15</cp:revision>
  <dcterms:created xsi:type="dcterms:W3CDTF">2015-09-18T16:44:42Z</dcterms:created>
  <dcterms:modified xsi:type="dcterms:W3CDTF">2015-09-18T22:11:40Z</dcterms:modified>
</cp:coreProperties>
</file>